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77" r:id="rId5"/>
    <p:sldId id="278" r:id="rId6"/>
    <p:sldId id="288" r:id="rId7"/>
    <p:sldId id="261" r:id="rId8"/>
    <p:sldId id="260" r:id="rId9"/>
    <p:sldId id="262" r:id="rId10"/>
    <p:sldId id="263" r:id="rId11"/>
    <p:sldId id="282" r:id="rId12"/>
    <p:sldId id="264" r:id="rId13"/>
    <p:sldId id="265" r:id="rId14"/>
    <p:sldId id="267" r:id="rId15"/>
    <p:sldId id="284" r:id="rId16"/>
    <p:sldId id="273" r:id="rId17"/>
    <p:sldId id="276" r:id="rId18"/>
    <p:sldId id="268" r:id="rId19"/>
    <p:sldId id="269" r:id="rId20"/>
    <p:sldId id="274" r:id="rId21"/>
    <p:sldId id="287" r:id="rId22"/>
    <p:sldId id="280" r:id="rId23"/>
    <p:sldId id="270" r:id="rId24"/>
    <p:sldId id="271" r:id="rId25"/>
    <p:sldId id="279" r:id="rId26"/>
    <p:sldId id="275" r:id="rId27"/>
    <p:sldId id="285" r:id="rId28"/>
    <p:sldId id="286" r:id="rId29"/>
    <p:sldId id="281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regory, Mariia" initials="GM" lastIdx="1" clrIdx="0">
    <p:extLst>
      <p:ext uri="{19B8F6BF-5375-455C-9EA6-DF929625EA0E}">
        <p15:presenceInfo xmlns:p15="http://schemas.microsoft.com/office/powerpoint/2012/main" userId="S-1-5-21-648283723-2823535540-3701612808-100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A5F5E"/>
    <a:srgbClr val="1D4F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879" autoAdjust="0"/>
    <p:restoredTop sz="94660"/>
  </p:normalViewPr>
  <p:slideViewPr>
    <p:cSldViewPr snapToGrid="0">
      <p:cViewPr varScale="1">
        <p:scale>
          <a:sx n="97" d="100"/>
          <a:sy n="97" d="100"/>
        </p:scale>
        <p:origin x="96" y="4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regory, Mariia" userId="S::mgregory6@student.rccd.edu::37e665d3-0a6f-43a9-81c2-d3dc81f1bdec" providerId="AD" clId="Web-{539DDCBE-282C-4147-99B9-C8FF204D3FF5}"/>
    <pc:docChg chg="modSld">
      <pc:chgData name="Gregory, Mariia" userId="S::mgregory6@student.rccd.edu::37e665d3-0a6f-43a9-81c2-d3dc81f1bdec" providerId="AD" clId="Web-{539DDCBE-282C-4147-99B9-C8FF204D3FF5}" dt="2018-05-01T21:02:37.861" v="24"/>
      <pc:docMkLst>
        <pc:docMk/>
      </pc:docMkLst>
      <pc:sldChg chg="modSp">
        <pc:chgData name="Gregory, Mariia" userId="S::mgregory6@student.rccd.edu::37e665d3-0a6f-43a9-81c2-d3dc81f1bdec" providerId="AD" clId="Web-{539DDCBE-282C-4147-99B9-C8FF204D3FF5}" dt="2018-05-01T21:02:16.922" v="6"/>
        <pc:sldMkLst>
          <pc:docMk/>
          <pc:sldMk cId="740949693" sldId="267"/>
        </pc:sldMkLst>
        <pc:spChg chg="mod">
          <ac:chgData name="Gregory, Mariia" userId="S::mgregory6@student.rccd.edu::37e665d3-0a6f-43a9-81c2-d3dc81f1bdec" providerId="AD" clId="Web-{539DDCBE-282C-4147-99B9-C8FF204D3FF5}" dt="2018-05-01T21:02:16.922" v="6"/>
          <ac:spMkLst>
            <pc:docMk/>
            <pc:sldMk cId="740949693" sldId="267"/>
            <ac:spMk id="4" creationId="{A330D5CC-15B4-4EBB-B6F7-453D68EA6F5E}"/>
          </ac:spMkLst>
        </pc:spChg>
      </pc:sldChg>
      <pc:sldChg chg="modSp">
        <pc:chgData name="Gregory, Mariia" userId="S::mgregory6@student.rccd.edu::37e665d3-0a6f-43a9-81c2-d3dc81f1bdec" providerId="AD" clId="Web-{539DDCBE-282C-4147-99B9-C8FF204D3FF5}" dt="2018-05-01T21:02:37.861" v="24"/>
        <pc:sldMkLst>
          <pc:docMk/>
          <pc:sldMk cId="3264811158" sldId="276"/>
        </pc:sldMkLst>
        <pc:spChg chg="mod">
          <ac:chgData name="Gregory, Mariia" userId="S::mgregory6@student.rccd.edu::37e665d3-0a6f-43a9-81c2-d3dc81f1bdec" providerId="AD" clId="Web-{539DDCBE-282C-4147-99B9-C8FF204D3FF5}" dt="2018-05-01T21:02:37.861" v="24"/>
          <ac:spMkLst>
            <pc:docMk/>
            <pc:sldMk cId="3264811158" sldId="276"/>
            <ac:spMk id="7" creationId="{35DD388F-ABB7-4D3E-9DF5-6BAB84B1AE54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2C24B-7F61-49AC-B9E0-0745BCFE32A0}" type="datetimeFigureOut">
              <a:rPr lang="en-US" smtClean="0"/>
              <a:t>11/10/2018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7E482-9BFD-4AC0-A807-C6ED87150D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196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2C24B-7F61-49AC-B9E0-0745BCFE32A0}" type="datetimeFigureOut">
              <a:rPr lang="en-US" smtClean="0"/>
              <a:t>11/10/2018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7E482-9BFD-4AC0-A807-C6ED87150D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0422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2C24B-7F61-49AC-B9E0-0745BCFE32A0}" type="datetimeFigureOut">
              <a:rPr lang="en-US" smtClean="0"/>
              <a:t>11/10/2018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7E482-9BFD-4AC0-A807-C6ED87150D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6807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2C24B-7F61-49AC-B9E0-0745BCFE32A0}" type="datetimeFigureOut">
              <a:rPr lang="en-US" smtClean="0"/>
              <a:t>11/10/2018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7E482-9BFD-4AC0-A807-C6ED87150D03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009904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2C24B-7F61-49AC-B9E0-0745BCFE32A0}" type="datetimeFigureOut">
              <a:rPr lang="en-US" smtClean="0"/>
              <a:t>11/10/2018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7E482-9BFD-4AC0-A807-C6ED87150D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8982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2C24B-7F61-49AC-B9E0-0745BCFE32A0}" type="datetimeFigureOut">
              <a:rPr lang="en-US" smtClean="0"/>
              <a:t>11/10/2018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7E482-9BFD-4AC0-A807-C6ED87150D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0859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2C24B-7F61-49AC-B9E0-0745BCFE32A0}" type="datetimeFigureOut">
              <a:rPr lang="en-US" smtClean="0"/>
              <a:t>11/10/2018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7E482-9BFD-4AC0-A807-C6ED87150D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90747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2C24B-7F61-49AC-B9E0-0745BCFE32A0}" type="datetimeFigureOut">
              <a:rPr lang="en-US" smtClean="0"/>
              <a:t>11/10/2018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7E482-9BFD-4AC0-A807-C6ED87150D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51752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2C24B-7F61-49AC-B9E0-0745BCFE32A0}" type="datetimeFigureOut">
              <a:rPr lang="en-US" smtClean="0"/>
              <a:t>11/10/2018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7E482-9BFD-4AC0-A807-C6ED87150D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01832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2C24B-7F61-49AC-B9E0-0745BCFE32A0}" type="datetimeFigureOut">
              <a:rPr lang="en-US" smtClean="0"/>
              <a:t>11/10/2018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7E482-9BFD-4AC0-A807-C6ED87150D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521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2C24B-7F61-49AC-B9E0-0745BCFE32A0}" type="datetimeFigureOut">
              <a:rPr lang="en-US" smtClean="0"/>
              <a:t>11/10/2018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7E482-9BFD-4AC0-A807-C6ED87150D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7316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2C24B-7F61-49AC-B9E0-0745BCFE32A0}" type="datetimeFigureOut">
              <a:rPr lang="en-US" smtClean="0"/>
              <a:t>11/10/2018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7E482-9BFD-4AC0-A807-C6ED87150D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5033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2C24B-7F61-49AC-B9E0-0745BCFE32A0}" type="datetimeFigureOut">
              <a:rPr lang="en-US" smtClean="0"/>
              <a:t>11/10/2018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7E482-9BFD-4AC0-A807-C6ED87150D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2603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2C24B-7F61-49AC-B9E0-0745BCFE32A0}" type="datetimeFigureOut">
              <a:rPr lang="en-US" smtClean="0"/>
              <a:t>11/10/2018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7E482-9BFD-4AC0-A807-C6ED87150D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5363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2C24B-7F61-49AC-B9E0-0745BCFE32A0}" type="datetimeFigureOut">
              <a:rPr lang="en-US" smtClean="0"/>
              <a:t>11/10/2018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7E482-9BFD-4AC0-A807-C6ED87150D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2250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2C24B-7F61-49AC-B9E0-0745BCFE32A0}" type="datetimeFigureOut">
              <a:rPr lang="en-US" smtClean="0"/>
              <a:t>11/10/2018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7E482-9BFD-4AC0-A807-C6ED87150D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4371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2C24B-7F61-49AC-B9E0-0745BCFE32A0}" type="datetimeFigureOut">
              <a:rPr lang="en-US" smtClean="0"/>
              <a:t>11/10/2018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7E482-9BFD-4AC0-A807-C6ED87150D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9807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8382C24B-7F61-49AC-B9E0-0745BCFE32A0}" type="datetimeFigureOut">
              <a:rPr lang="en-US" smtClean="0"/>
              <a:t>11/10/2018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27E482-9BFD-4AC0-A807-C6ED87150D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52206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hyperlink" Target="https://www.facebook.com/pg/Ban-Leaf-Blowers-in-Atlanta-Georgia-1395348807436527/photos/?ref=page_internal" TargetMode="External"/><Relationship Id="rId4" Type="http://schemas.openxmlformats.org/officeDocument/2006/relationships/hyperlink" Target="https://youtu.be/LpMnrh8vQAM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jpeg"/><Relationship Id="rId5" Type="http://schemas.openxmlformats.org/officeDocument/2006/relationships/hyperlink" Target="https://www.bostonglobe.com/magazine/2012/12/02/leaf-cleanup-confession/uchuSVnYCW4ZjHqHJdmGFK/story.html" TargetMode="External"/><Relationship Id="rId4" Type="http://schemas.openxmlformats.org/officeDocument/2006/relationships/image" Target="../media/image48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hyperlink" Target="https://www.youtube.com/watch?v=LpMnrh8vQAM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gif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jpeg"/><Relationship Id="rId4" Type="http://schemas.openxmlformats.org/officeDocument/2006/relationships/image" Target="../media/image55.jpe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9.jpeg"/><Relationship Id="rId7" Type="http://schemas.openxmlformats.org/officeDocument/2006/relationships/image" Target="../media/image63.pn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yqfuwbv7VuI?start=40" TargetMode="External"/><Relationship Id="rId6" Type="http://schemas.openxmlformats.org/officeDocument/2006/relationships/image" Target="../media/image62.jpeg"/><Relationship Id="rId5" Type="http://schemas.openxmlformats.org/officeDocument/2006/relationships/image" Target="../media/image61.png"/><Relationship Id="rId4" Type="http://schemas.openxmlformats.org/officeDocument/2006/relationships/image" Target="../media/image60.jpeg"/><Relationship Id="rId9" Type="http://schemas.openxmlformats.org/officeDocument/2006/relationships/image" Target="../media/image6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image" Target="../media/image73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22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9255" y="1762126"/>
            <a:ext cx="9551146" cy="1200149"/>
          </a:xfrm>
        </p:spPr>
        <p:txBody>
          <a:bodyPr/>
          <a:lstStyle/>
          <a:p>
            <a:r>
              <a:rPr lang="en-US" sz="6600" dirty="0"/>
              <a:t>American </a:t>
            </a:r>
            <a:br>
              <a:rPr lang="en-US" sz="6600" dirty="0"/>
            </a:br>
            <a:r>
              <a:rPr lang="en-US" sz="6600" dirty="0"/>
              <a:t>Lawn Care Insanity</a:t>
            </a:r>
          </a:p>
        </p:txBody>
      </p:sp>
      <p:pic>
        <p:nvPicPr>
          <p:cNvPr id="3074" name="Picture 2" descr="Image result for weeds background transparent" title="© cactuskim - DeviantArt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52400" y="3995145"/>
            <a:ext cx="12039600" cy="2862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9255" y="3105150"/>
            <a:ext cx="8825658" cy="861420"/>
          </a:xfrm>
        </p:spPr>
        <p:txBody>
          <a:bodyPr/>
          <a:lstStyle/>
          <a:p>
            <a:r>
              <a:rPr lang="en-US" dirty="0"/>
              <a:t>Air + Noise Pollution: Costs without Benefits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193161" y="3227174"/>
            <a:ext cx="2998839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1">
                    <a:alpha val="51000"/>
                  </a:schemeClr>
                </a:solidFill>
              </a:rPr>
              <a:t>by Maria Gregory</a:t>
            </a:r>
          </a:p>
          <a:p>
            <a:endParaRPr lang="en-US" dirty="0" smtClean="0">
              <a:solidFill>
                <a:schemeClr val="tx1">
                  <a:alpha val="51000"/>
                </a:schemeClr>
              </a:solidFill>
            </a:endParaRPr>
          </a:p>
          <a:p>
            <a:r>
              <a:rPr lang="en-US" sz="1600" dirty="0" smtClean="0">
                <a:solidFill>
                  <a:schemeClr val="tx1">
                    <a:alpha val="51000"/>
                  </a:schemeClr>
                </a:solidFill>
              </a:rPr>
              <a:t>for English Composition class</a:t>
            </a:r>
          </a:p>
          <a:p>
            <a:pPr algn="r"/>
            <a:r>
              <a:rPr lang="en-US" sz="1600" dirty="0" smtClean="0">
                <a:solidFill>
                  <a:schemeClr val="tx1">
                    <a:alpha val="51000"/>
                  </a:schemeClr>
                </a:solidFill>
              </a:rPr>
              <a:t>April, 2018</a:t>
            </a:r>
          </a:p>
        </p:txBody>
      </p:sp>
    </p:spTree>
    <p:extLst>
      <p:ext uri="{BB962C8B-B14F-4D97-AF65-F5344CB8AC3E}">
        <p14:creationId xmlns:p14="http://schemas.microsoft.com/office/powerpoint/2010/main" val="10810743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Costs: Legal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6111" y="2344964"/>
            <a:ext cx="4396338" cy="576262"/>
          </a:xfrm>
        </p:spPr>
        <p:txBody>
          <a:bodyPr/>
          <a:lstStyle/>
          <a:p>
            <a:r>
              <a:rPr lang="en-US" dirty="0"/>
              <a:t>Riverside </a:t>
            </a:r>
          </a:p>
          <a:p>
            <a:r>
              <a:rPr lang="en-US" dirty="0"/>
              <a:t>Municipal Code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6893" y="3170149"/>
            <a:ext cx="3429286" cy="2627767"/>
          </a:xfrm>
        </p:spPr>
        <p:txBody>
          <a:bodyPr>
            <a:normAutofit/>
          </a:bodyPr>
          <a:lstStyle/>
          <a:p>
            <a:r>
              <a:rPr lang="en-US" dirty="0"/>
              <a:t>Title 7</a:t>
            </a:r>
          </a:p>
          <a:p>
            <a:pPr marL="0" indent="0">
              <a:buNone/>
            </a:pPr>
            <a:r>
              <a:rPr lang="en-US" sz="2800" b="1" dirty="0"/>
              <a:t>55 </a:t>
            </a:r>
            <a:r>
              <a:rPr lang="en-US" sz="2800" b="1" dirty="0" err="1"/>
              <a:t>dBA</a:t>
            </a:r>
            <a:r>
              <a:rPr lang="en-US" sz="2800" b="1" dirty="0"/>
              <a:t> 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for residential areas, </a:t>
            </a:r>
          </a:p>
          <a:p>
            <a:pPr marL="0" indent="0">
              <a:buNone/>
            </a:pPr>
            <a:r>
              <a:rPr lang="en-US" dirty="0"/>
              <a:t>from 7AM – 10 PM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47165" y="2291121"/>
            <a:ext cx="2390567" cy="576262"/>
          </a:xfrm>
        </p:spPr>
        <p:txBody>
          <a:bodyPr/>
          <a:lstStyle/>
          <a:p>
            <a:r>
              <a:rPr lang="en-US" dirty="0"/>
              <a:t>Reality ?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47165" y="3128273"/>
            <a:ext cx="2940408" cy="2006820"/>
          </a:xfrm>
        </p:spPr>
        <p:txBody>
          <a:bodyPr/>
          <a:lstStyle/>
          <a:p>
            <a:pPr marL="0" indent="0">
              <a:buNone/>
            </a:pPr>
            <a:r>
              <a:rPr lang="en-US" sz="2800" b="1" dirty="0"/>
              <a:t>75 dB </a:t>
            </a:r>
            <a:r>
              <a:rPr lang="en-US" sz="2400" b="1" dirty="0"/>
              <a:t/>
            </a:r>
            <a:br>
              <a:rPr lang="en-US" sz="2400" b="1" dirty="0"/>
            </a:br>
            <a:r>
              <a:rPr lang="en-US" dirty="0"/>
              <a:t>from 50 feet away</a:t>
            </a:r>
          </a:p>
          <a:p>
            <a:pPr marL="0" indent="0">
              <a:buNone/>
            </a:pPr>
            <a:r>
              <a:rPr lang="en-US" sz="2800" b="1" dirty="0"/>
              <a:t>100 dB </a:t>
            </a:r>
            <a:r>
              <a:rPr lang="en-US" sz="2400" b="1" dirty="0"/>
              <a:t/>
            </a:r>
            <a:br>
              <a:rPr lang="en-US" sz="2400" b="1" dirty="0"/>
            </a:br>
            <a:r>
              <a:rPr lang="en-US" dirty="0"/>
              <a:t>at operator’s ear. </a:t>
            </a:r>
          </a:p>
        </p:txBody>
      </p:sp>
      <p:pic>
        <p:nvPicPr>
          <p:cNvPr id="6146" name="Picture 2" descr="http://4.bp.blogspot.com/-ae7vI5XS-oE/VZ0Y2E_UAEI/AAAAAAAAAIw/PaPeVyyVoLw/s1600/Screen%2BShot%2B2015-07-08%2Bat%2B8.19.36%2BAM.png">
            <a:extLst>
              <a:ext uri="{FF2B5EF4-FFF2-40B4-BE49-F238E27FC236}">
                <a16:creationId xmlns:a16="http://schemas.microsoft.com/office/drawing/2014/main" id="{A67CCCD0-0232-46DB-BAF8-35461B0DF3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3" b="965"/>
          <a:stretch/>
        </p:blipFill>
        <p:spPr bwMode="auto">
          <a:xfrm>
            <a:off x="6400800" y="0"/>
            <a:ext cx="5502828" cy="6051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6C4B34C-9B44-4436-AA6A-C9402F9A5E2A}"/>
              </a:ext>
            </a:extLst>
          </p:cNvPr>
          <p:cNvSpPr txBox="1"/>
          <p:nvPr/>
        </p:nvSpPr>
        <p:spPr>
          <a:xfrm>
            <a:off x="6256614" y="6133119"/>
            <a:ext cx="57911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+mj-lt"/>
                <a:ea typeface="+mj-ea"/>
                <a:cs typeface="+mj-cs"/>
              </a:rPr>
              <a:t>Campaign in Hamptons, Long Island, Suffolk County, NY</a:t>
            </a:r>
            <a:endParaRPr lang="en-US" sz="1400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5219591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Costs: Legal (cont.)</a:t>
            </a:r>
          </a:p>
        </p:txBody>
      </p:sp>
      <p:pic>
        <p:nvPicPr>
          <p:cNvPr id="9218" name="Picture 2" descr="https://www.smgov.net/uploadedImages/Departments/OSE/Categories/Landscape/Sound_Level_Chart.jpg">
            <a:extLst>
              <a:ext uri="{FF2B5EF4-FFF2-40B4-BE49-F238E27FC236}">
                <a16:creationId xmlns:a16="http://schemas.microsoft.com/office/drawing/2014/main" id="{B7F02E1A-6124-42C5-819F-F5DB1B0BEE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000" contrast="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721" y="1501467"/>
            <a:ext cx="6894033" cy="5144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39022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en-US" sz="3200" dirty="0"/>
              <a:t>Costs: Legal (cont.)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103313" y="2052918"/>
            <a:ext cx="7154542" cy="419548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More than 20 CA cities banned leaf blowers:</a:t>
            </a:r>
          </a:p>
          <a:p>
            <a:r>
              <a:rPr lang="en-US" dirty="0"/>
              <a:t>Santa Monica, since 1991</a:t>
            </a:r>
            <a:r>
              <a:rPr lang="en-US" sz="1800" dirty="0"/>
              <a:t>			</a:t>
            </a:r>
            <a:r>
              <a:rPr lang="en-US" u="sng" dirty="0"/>
              <a:t>Cite $250 - $1,000</a:t>
            </a:r>
            <a:endParaRPr lang="en-US" sz="1800" u="sng" dirty="0"/>
          </a:p>
          <a:p>
            <a:r>
              <a:rPr lang="en-US" dirty="0"/>
              <a:t>Berkeley, since 1990</a:t>
            </a:r>
          </a:p>
          <a:p>
            <a:r>
              <a:rPr lang="en-US" dirty="0"/>
              <a:t>Beverly Hills, since 1986</a:t>
            </a:r>
          </a:p>
          <a:p>
            <a:r>
              <a:rPr lang="en-US" dirty="0"/>
              <a:t>Santa Barbara, since 1997</a:t>
            </a:r>
          </a:p>
          <a:p>
            <a:r>
              <a:rPr lang="en-US" dirty="0"/>
              <a:t>Claremont, since 1991</a:t>
            </a:r>
          </a:p>
          <a:p>
            <a:r>
              <a:rPr lang="en-US" dirty="0"/>
              <a:t>Laguna Beach, since 1993</a:t>
            </a:r>
          </a:p>
          <a:p>
            <a:r>
              <a:rPr lang="en-US" dirty="0"/>
              <a:t>Newport, since 2011</a:t>
            </a:r>
          </a:p>
          <a:p>
            <a:r>
              <a:rPr lang="en-US" dirty="0"/>
              <a:t>Palm Springs, 2019 (only gas-powered ones)		</a:t>
            </a:r>
          </a:p>
          <a:p>
            <a:pPr marL="0" indent="0">
              <a:buNone/>
            </a:pPr>
            <a:r>
              <a:rPr lang="en-US" dirty="0"/>
              <a:t>etc.</a:t>
            </a:r>
          </a:p>
        </p:txBody>
      </p:sp>
      <p:pic>
        <p:nvPicPr>
          <p:cNvPr id="1026" name="Picture 2" descr="Sign showing that leaf blowers are banned in an area.">
            <a:extLst>
              <a:ext uri="{FF2B5EF4-FFF2-40B4-BE49-F238E27FC236}">
                <a16:creationId xmlns:a16="http://schemas.microsoft.com/office/drawing/2014/main" id="{18C3F07F-8C02-4939-923B-929F204B1A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5152" y="2088160"/>
            <a:ext cx="1455127" cy="1305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2642462-4FD9-4BB0-8D51-61060F515CDE}"/>
              </a:ext>
            </a:extLst>
          </p:cNvPr>
          <p:cNvSpPr txBox="1"/>
          <p:nvPr/>
        </p:nvSpPr>
        <p:spPr>
          <a:xfrm>
            <a:off x="9514747" y="3601843"/>
            <a:ext cx="25273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Sign showing that leaf blowers are banned in an area.</a:t>
            </a:r>
            <a:endParaRPr lang="en-US" sz="1600" dirty="0"/>
          </a:p>
        </p:txBody>
      </p:sp>
      <p:pic>
        <p:nvPicPr>
          <p:cNvPr id="2050" name="Picture 2" descr="https://localwiki.org/media/cache/60/64/60640edc6cc3243ce0c080cbf5a23b09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869435" y="3234774"/>
            <a:ext cx="2898776" cy="1491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C05C445-44CA-4CFB-8301-CFE92BE70109}"/>
              </a:ext>
            </a:extLst>
          </p:cNvPr>
          <p:cNvSpPr/>
          <p:nvPr/>
        </p:nvSpPr>
        <p:spPr>
          <a:xfrm>
            <a:off x="7711439" y="5708094"/>
            <a:ext cx="5387427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Video: </a:t>
            </a:r>
            <a:r>
              <a:rPr lang="en-US" sz="1400" dirty="0">
                <a:hlinkClick r:id="rId4"/>
              </a:rPr>
              <a:t>Are leaf blowers really necessary?</a:t>
            </a:r>
            <a:r>
              <a:rPr lang="en-US" sz="1400" dirty="0"/>
              <a:t> (1:40)</a:t>
            </a:r>
          </a:p>
          <a:p>
            <a:r>
              <a:rPr lang="en-US" sz="1400" dirty="0"/>
              <a:t> </a:t>
            </a:r>
          </a:p>
          <a:p>
            <a:r>
              <a:rPr lang="en-US" sz="1600" dirty="0"/>
              <a:t>Campaigns:</a:t>
            </a:r>
          </a:p>
        </p:txBody>
      </p:sp>
      <p:pic>
        <p:nvPicPr>
          <p:cNvPr id="6" name="Picture 5">
            <a:hlinkClick r:id="rId5"/>
            <a:extLst>
              <a:ext uri="{FF2B5EF4-FFF2-40B4-BE49-F238E27FC236}">
                <a16:creationId xmlns:a16="http://schemas.microsoft.com/office/drawing/2014/main" id="{18973034-1AFE-4E43-A401-56A770E287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81135" y="6166747"/>
            <a:ext cx="3019425" cy="60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312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Costs: Financial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22224" y="1801433"/>
            <a:ext cx="5168900" cy="817282"/>
          </a:xfrm>
        </p:spPr>
        <p:txBody>
          <a:bodyPr/>
          <a:lstStyle/>
          <a:p>
            <a:r>
              <a:rPr lang="en-US" dirty="0"/>
              <a:t>800 million gallons of gasoline yearly, </a:t>
            </a:r>
            <a:br>
              <a:rPr lang="en-US" dirty="0"/>
            </a:br>
            <a:r>
              <a:rPr lang="en-US" dirty="0"/>
              <a:t>17 million gallons is spilled.</a:t>
            </a:r>
          </a:p>
        </p:txBody>
      </p:sp>
      <p:sp useBgFill="1">
        <p:nvSpPr>
          <p:cNvPr id="4" name="Content Placeholder 2">
            <a:extLst>
              <a:ext uri="{FF2B5EF4-FFF2-40B4-BE49-F238E27FC236}">
                <a16:creationId xmlns:a16="http://schemas.microsoft.com/office/drawing/2014/main" id="{29B8A81C-6C2C-4D08-A168-36B08BD4B984}"/>
              </a:ext>
            </a:extLst>
          </p:cNvPr>
          <p:cNvSpPr txBox="1">
            <a:spLocks/>
          </p:cNvSpPr>
          <p:nvPr/>
        </p:nvSpPr>
        <p:spPr>
          <a:xfrm>
            <a:off x="5910513" y="407413"/>
            <a:ext cx="1854629" cy="1006875"/>
          </a:xfrm>
          <a:prstGeom prst="rect">
            <a:avLst/>
          </a:prstGeom>
          <a:ln>
            <a:noFill/>
          </a:ln>
          <a:effectLst>
            <a:glow>
              <a:schemeClr val="accent1">
                <a:alpha val="40000"/>
              </a:schemeClr>
            </a:glow>
            <a:outerShdw algn="ctr" rotWithShape="0">
              <a:srgbClr val="000000">
                <a:alpha val="43137"/>
              </a:srgbClr>
            </a:outerShdw>
            <a:reflection blurRad="139700" endPos="55000" dir="5400000" sy="-100000" algn="bl" rotWithShape="0"/>
            <a:softEdge rad="12700"/>
          </a:effectLst>
        </p:spPr>
        <p:txBody>
          <a:bodyPr vert="horz" lIns="91440" tIns="45720" rIns="91440" bIns="45720" rtlCol="0">
            <a:normAutofit fontScale="32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n-US" sz="19900" dirty="0">
                <a:effectLst>
                  <a:glow rad="101600">
                    <a:schemeClr val="accent4">
                      <a:lumMod val="75000"/>
                      <a:alpha val="60000"/>
                    </a:schemeClr>
                  </a:glow>
                </a:effectLst>
              </a:rPr>
              <a:t>$$$</a:t>
            </a:r>
          </a:p>
        </p:txBody>
      </p:sp>
      <p:pic>
        <p:nvPicPr>
          <p:cNvPr id="2050" name="Picture 2" descr="http://wp.patheos.com.s3.amazonaws.com/blogs/wwjtd/files/2013/07/anchorman-meme-generator-that-doesn-t-make-sense-e4d0c4-215x300.jpg">
            <a:extLst>
              <a:ext uri="{FF2B5EF4-FFF2-40B4-BE49-F238E27FC236}">
                <a16:creationId xmlns:a16="http://schemas.microsoft.com/office/drawing/2014/main" id="{5C120840-085C-494D-B5E9-82524D4833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8262" y="1"/>
            <a:ext cx="2393738" cy="3340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s://lawnmowersnow.com/wp-content/uploads/2011/03/gas-powered-lawn-mower-300x200.jpg">
            <a:extLst>
              <a:ext uri="{FF2B5EF4-FFF2-40B4-BE49-F238E27FC236}">
                <a16:creationId xmlns:a16="http://schemas.microsoft.com/office/drawing/2014/main" id="{4685FAE2-BF08-433B-9AAF-2383730424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88" y="2903247"/>
            <a:ext cx="28575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A784EF0-F9B6-478B-8E4A-48F7CD869460}"/>
              </a:ext>
            </a:extLst>
          </p:cNvPr>
          <p:cNvSpPr txBox="1">
            <a:spLocks/>
          </p:cNvSpPr>
          <p:nvPr/>
        </p:nvSpPr>
        <p:spPr>
          <a:xfrm>
            <a:off x="3170475" y="2578197"/>
            <a:ext cx="6506925" cy="21161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dirty="0"/>
              <a:t>30% of fuel is unburned – inefficient power plant.</a:t>
            </a:r>
          </a:p>
          <a:p>
            <a:r>
              <a:rPr lang="en-US" dirty="0"/>
              <a:t>Replacing and maintaining gears</a:t>
            </a:r>
          </a:p>
          <a:p>
            <a:r>
              <a:rPr lang="en-US" dirty="0"/>
              <a:t>Hot dry wind 185+ mph </a:t>
            </a:r>
            <a:r>
              <a:rPr lang="en-US" dirty="0">
                <a:sym typeface="Wingdings" panose="05000000000000000000" pitchFamily="2" charset="2"/>
              </a:rPr>
              <a:t> 	soil damage  				additional $$ for “treatment”</a:t>
            </a:r>
            <a:endParaRPr lang="en-US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27E7D93-6D63-403A-90B4-CCEC4619C7C0}"/>
              </a:ext>
            </a:extLst>
          </p:cNvPr>
          <p:cNvCxnSpPr>
            <a:cxnSpLocks/>
          </p:cNvCxnSpPr>
          <p:nvPr/>
        </p:nvCxnSpPr>
        <p:spPr>
          <a:xfrm>
            <a:off x="6515100" y="3670300"/>
            <a:ext cx="3302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B0E9E34-B33F-4807-96AF-B118AB7A9151}"/>
              </a:ext>
            </a:extLst>
          </p:cNvPr>
          <p:cNvCxnSpPr>
            <a:cxnSpLocks/>
          </p:cNvCxnSpPr>
          <p:nvPr/>
        </p:nvCxnSpPr>
        <p:spPr>
          <a:xfrm>
            <a:off x="3759200" y="3956050"/>
            <a:ext cx="3302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3AEDB8B3-ECB5-41C2-87A0-6C0B1E9CCA8F}"/>
              </a:ext>
            </a:extLst>
          </p:cNvPr>
          <p:cNvSpPr txBox="1">
            <a:spLocks/>
          </p:cNvSpPr>
          <p:nvPr/>
        </p:nvSpPr>
        <p:spPr>
          <a:xfrm>
            <a:off x="3170475" y="4203611"/>
            <a:ext cx="4944825" cy="14011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dirty="0"/>
              <a:t>Headaches, reduced productivity:</a:t>
            </a:r>
          </a:p>
          <a:p>
            <a:pPr lvl="1"/>
            <a:r>
              <a:rPr lang="en-US" dirty="0"/>
              <a:t>Lower paycheck</a:t>
            </a:r>
          </a:p>
          <a:p>
            <a:pPr lvl="1"/>
            <a:r>
              <a:rPr lang="en-US" dirty="0"/>
              <a:t>Medical bills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C37AD820-4619-4C8C-AF49-4148697BFE31}"/>
              </a:ext>
            </a:extLst>
          </p:cNvPr>
          <p:cNvSpPr txBox="1">
            <a:spLocks/>
          </p:cNvSpPr>
          <p:nvPr/>
        </p:nvSpPr>
        <p:spPr>
          <a:xfrm>
            <a:off x="3170475" y="5540947"/>
            <a:ext cx="8920800" cy="11794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dirty="0"/>
              <a:t>Hiring lawn ”service” (blower guys)</a:t>
            </a:r>
          </a:p>
          <a:p>
            <a:pPr lvl="1"/>
            <a:r>
              <a:rPr lang="en-US" dirty="0"/>
              <a:t>blowing all the leaves into the road (or to your neighbor’s yard)</a:t>
            </a:r>
            <a:br>
              <a:rPr lang="en-US" dirty="0"/>
            </a:br>
            <a:r>
              <a:rPr lang="en-US" dirty="0"/>
              <a:t>for the wind (or neighbor) to bring them back within a week.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92698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5200D0-D97F-4AC4-B734-9FDAAAA7E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Costs: Ecological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566A0C-FC33-49C8-8870-FDB1153340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3" y="2052918"/>
            <a:ext cx="6908574" cy="2388453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dirty="0"/>
              <a:t>Fuel spillage 		oil in waterways and soils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Soil drying and hardening </a:t>
            </a:r>
          </a:p>
          <a:p>
            <a:pPr lvl="1"/>
            <a:r>
              <a:rPr lang="en-US" dirty="0"/>
              <a:t>killing vital soil-dwelling organisms</a:t>
            </a:r>
          </a:p>
          <a:p>
            <a:pPr lvl="1"/>
            <a:r>
              <a:rPr lang="en-US" dirty="0"/>
              <a:t>limited infiltration 		 flooding</a:t>
            </a:r>
          </a:p>
          <a:p>
            <a:pPr lvl="1"/>
            <a:r>
              <a:rPr lang="en-US" dirty="0"/>
              <a:t>reduced soil productivity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330D5CC-15B4-4EBB-B6F7-453D68EA6F5E}"/>
              </a:ext>
            </a:extLst>
          </p:cNvPr>
          <p:cNvSpPr txBox="1">
            <a:spLocks/>
          </p:cNvSpPr>
          <p:nvPr/>
        </p:nvSpPr>
        <p:spPr>
          <a:xfrm>
            <a:off x="7446055" y="2624388"/>
            <a:ext cx="4745945" cy="227610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dirty="0"/>
              <a:t>Plants: </a:t>
            </a:r>
          </a:p>
          <a:p>
            <a:pPr lvl="1"/>
            <a:r>
              <a:rPr lang="en-US" dirty="0"/>
              <a:t>desiccating roots,</a:t>
            </a:r>
          </a:p>
          <a:p>
            <a:pPr lvl="1"/>
            <a:r>
              <a:rPr lang="en-US" dirty="0"/>
              <a:t>fungal diseases spread </a:t>
            </a:r>
          </a:p>
          <a:p>
            <a:pPr>
              <a:spcBef>
                <a:spcPts val="0"/>
              </a:spcBef>
            </a:pPr>
            <a:endParaRPr lang="en-US" sz="1200" dirty="0"/>
          </a:p>
          <a:p>
            <a:r>
              <a:rPr lang="en-US" dirty="0"/>
              <a:t>Decreased biodiversity</a:t>
            </a:r>
          </a:p>
          <a:p>
            <a:r>
              <a:rPr lang="en-US" dirty="0"/>
              <a:t>Global warming</a:t>
            </a:r>
          </a:p>
        </p:txBody>
      </p:sp>
      <p:pic>
        <p:nvPicPr>
          <p:cNvPr id="1028" name="Picture 4" descr="Image result for hardened soil">
            <a:extLst>
              <a:ext uri="{FF2B5EF4-FFF2-40B4-BE49-F238E27FC236}">
                <a16:creationId xmlns:a16="http://schemas.microsoft.com/office/drawing/2014/main" id="{DF1BC066-E879-42D6-AF69-48019E734D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423" y="4641041"/>
            <a:ext cx="2466975" cy="1656398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Diplocarpon rosae. Rose black spot a fungal disease Stock Photo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557600" y="4900490"/>
            <a:ext cx="2060609" cy="15662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Image result for monoculture lawn biodiversity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059307" y="0"/>
            <a:ext cx="1943100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9BAEBB9-6E2C-4713-A097-48F6AD1E2B67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446"/>
          <a:stretch/>
        </p:blipFill>
        <p:spPr>
          <a:xfrm>
            <a:off x="8499274" y="4983803"/>
            <a:ext cx="3503381" cy="158476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2963E36-00EF-4015-88D6-0EB3D565C4B8}"/>
              </a:ext>
            </a:extLst>
          </p:cNvPr>
          <p:cNvSpPr txBox="1"/>
          <p:nvPr/>
        </p:nvSpPr>
        <p:spPr>
          <a:xfrm>
            <a:off x="9704614" y="6538915"/>
            <a:ext cx="22977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Photos by Dani Tinker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B44D4E2-EDFD-4AAF-9C49-21611A944D5B}"/>
              </a:ext>
            </a:extLst>
          </p:cNvPr>
          <p:cNvCxnSpPr/>
          <p:nvPr/>
        </p:nvCxnSpPr>
        <p:spPr>
          <a:xfrm>
            <a:off x="3873500" y="3790950"/>
            <a:ext cx="4826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478DEEC-F835-411C-BF21-961A2C8F4481}"/>
              </a:ext>
            </a:extLst>
          </p:cNvPr>
          <p:cNvCxnSpPr>
            <a:cxnSpLocks/>
          </p:cNvCxnSpPr>
          <p:nvPr/>
        </p:nvCxnSpPr>
        <p:spPr>
          <a:xfrm>
            <a:off x="3200398" y="2228850"/>
            <a:ext cx="55880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EAF9215C-21EC-459C-9EEE-4747A63D61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40496" y="13598"/>
            <a:ext cx="1943050" cy="1662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9496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5200D0-D97F-4AC4-B734-9FDAAAA7E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Costs: Ecological (cont.)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363449"/>
            <a:ext cx="6779607" cy="4732551"/>
          </a:xfrm>
        </p:spPr>
      </p:pic>
      <p:sp>
        <p:nvSpPr>
          <p:cNvPr id="10" name="TextBox 9"/>
          <p:cNvSpPr txBox="1"/>
          <p:nvPr/>
        </p:nvSpPr>
        <p:spPr>
          <a:xfrm>
            <a:off x="268778" y="6223529"/>
            <a:ext cx="6242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Bandini street, Riverside, CA. Photo by me</a:t>
            </a:r>
          </a:p>
        </p:txBody>
      </p:sp>
      <p:pic>
        <p:nvPicPr>
          <p:cNvPr id="2050" name="Picture 2" descr="https://pics.onsizzle.com/this-yard-is-safe-for-bees-and-all-living-things-26899546.png" title="Source: BALLMEMES.COM">
            <a:extLst>
              <a:ext uri="{FF2B5EF4-FFF2-40B4-BE49-F238E27FC236}">
                <a16:creationId xmlns:a16="http://schemas.microsoft.com/office/drawing/2014/main" id="{FBA9255C-8789-4D43-AAD7-FD94B5DB55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253"/>
          <a:stretch/>
        </p:blipFill>
        <p:spPr bwMode="auto">
          <a:xfrm>
            <a:off x="7871990" y="1304024"/>
            <a:ext cx="3729167" cy="485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80731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5200D0-D97F-4AC4-B734-9FDAAAA7E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Costs: Ecological (</a:t>
            </a:r>
            <a:r>
              <a:rPr lang="en-US" dirty="0" err="1"/>
              <a:t>cont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566A0C-FC33-49C8-8870-FDB1153340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61028"/>
            <a:ext cx="8946541" cy="4339771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dirty="0"/>
              <a:t>American Lung Association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For the record, </a:t>
            </a:r>
            <a:br>
              <a:rPr lang="en-US" dirty="0"/>
            </a:br>
            <a:r>
              <a:rPr lang="en-US" dirty="0"/>
              <a:t>Sonoma and Monterrey counties</a:t>
            </a:r>
            <a:br>
              <a:rPr lang="en-US" dirty="0"/>
            </a:br>
            <a:r>
              <a:rPr lang="en-US" dirty="0"/>
              <a:t>banned leaf blowers.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56935995-6A34-4CE2-AFD5-5E9B983C0B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138929"/>
              </p:ext>
            </p:extLst>
          </p:nvPr>
        </p:nvGraphicFramePr>
        <p:xfrm>
          <a:off x="203200" y="2726069"/>
          <a:ext cx="5820229" cy="19070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46152">
                  <a:extLst>
                    <a:ext uri="{9D8B030D-6E8A-4147-A177-3AD203B41FA5}">
                      <a16:colId xmlns:a16="http://schemas.microsoft.com/office/drawing/2014/main" val="2061522482"/>
                    </a:ext>
                  </a:extLst>
                </a:gridCol>
                <a:gridCol w="1782685">
                  <a:extLst>
                    <a:ext uri="{9D8B030D-6E8A-4147-A177-3AD203B41FA5}">
                      <a16:colId xmlns:a16="http://schemas.microsoft.com/office/drawing/2014/main" val="922871281"/>
                    </a:ext>
                  </a:extLst>
                </a:gridCol>
                <a:gridCol w="2191392">
                  <a:extLst>
                    <a:ext uri="{9D8B030D-6E8A-4147-A177-3AD203B41FA5}">
                      <a16:colId xmlns:a16="http://schemas.microsoft.com/office/drawing/2014/main" val="4101277664"/>
                    </a:ext>
                  </a:extLst>
                </a:gridCol>
              </a:tblGrid>
              <a:tr h="42232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Country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dirty="0"/>
                        <a:t>Ozone </a:t>
                      </a:r>
                    </a:p>
                    <a:p>
                      <a:pPr algn="ctr">
                        <a:buNone/>
                      </a:pPr>
                      <a:r>
                        <a:rPr lang="en-US" dirty="0"/>
                        <a:t>pollution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dirty="0"/>
                        <a:t>Particle </a:t>
                      </a:r>
                    </a:p>
                    <a:p>
                      <a:pPr algn="ctr">
                        <a:buNone/>
                      </a:pPr>
                      <a:r>
                        <a:rPr lang="en-US" dirty="0"/>
                        <a:t>pollution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4403529"/>
                  </a:ext>
                </a:extLst>
              </a:tr>
              <a:tr h="42232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dirty="0"/>
                        <a:t>Riverside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dirty="0"/>
                        <a:t>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3248227"/>
                  </a:ext>
                </a:extLst>
              </a:tr>
              <a:tr h="422322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800" b="0" i="0" u="none" strike="noStrike" noProof="0" dirty="0">
                          <a:solidFill>
                            <a:srgbClr val="000000"/>
                          </a:solidFill>
                          <a:latin typeface="Century Gothic"/>
                        </a:rPr>
                        <a:t>Sonoma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3577431"/>
                  </a:ext>
                </a:extLst>
              </a:tr>
              <a:tr h="422321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dirty="0"/>
                        <a:t>Monterrey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854334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BCA72F44-2888-48E2-8C06-830EFB42D2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7989" y="4306296"/>
            <a:ext cx="5547040" cy="238211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B07B64A-5973-4EE0-A949-8BA35D9758B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47989" y="2056641"/>
            <a:ext cx="5269213" cy="2039257"/>
          </a:xfrm>
          <a:prstGeom prst="rect">
            <a:avLst/>
          </a:prstGeom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669368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4724C8-6E88-47AD-AE15-19CA577ED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Causes: Technical</a:t>
            </a:r>
            <a:br>
              <a:rPr lang="en-US" dirty="0"/>
            </a:br>
            <a:r>
              <a:rPr lang="en-US" dirty="0"/>
              <a:t>2-stroke engines</a:t>
            </a:r>
          </a:p>
        </p:txBody>
      </p: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B59E370B-2473-4AD0-9242-ED5E78506E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555" y="2305966"/>
            <a:ext cx="5331891" cy="3158741"/>
          </a:xfrm>
        </p:spPr>
      </p:pic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F220FF06-8F33-4515-849A-52FECD7C7EDA}"/>
              </a:ext>
            </a:extLst>
          </p:cNvPr>
          <p:cNvSpPr txBox="1">
            <a:spLocks/>
          </p:cNvSpPr>
          <p:nvPr/>
        </p:nvSpPr>
        <p:spPr>
          <a:xfrm>
            <a:off x="3245459" y="0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1181B81-6205-4712-A639-C63866FE648A}"/>
              </a:ext>
            </a:extLst>
          </p:cNvPr>
          <p:cNvSpPr txBox="1"/>
          <p:nvPr/>
        </p:nvSpPr>
        <p:spPr>
          <a:xfrm>
            <a:off x="757719" y="5526243"/>
            <a:ext cx="4042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Autorickshaws in Delhi, India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90E0E77-0A3F-492C-AA25-66192BC8BB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0239" y="2305966"/>
            <a:ext cx="5584968" cy="313689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5DD388F-ABB7-4D3E-9DF5-6BAB84B1AE54}"/>
              </a:ext>
            </a:extLst>
          </p:cNvPr>
          <p:cNvSpPr txBox="1"/>
          <p:nvPr/>
        </p:nvSpPr>
        <p:spPr>
          <a:xfrm>
            <a:off x="3551075" y="6083975"/>
            <a:ext cx="6346963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b="1" dirty="0"/>
              <a:t>Benefits</a:t>
            </a:r>
            <a:r>
              <a:rPr lang="en-US" dirty="0"/>
              <a:t>: cheap, lightweight, allow operators </a:t>
            </a:r>
            <a:br>
              <a:rPr lang="en-US" dirty="0"/>
            </a:br>
            <a:r>
              <a:rPr lang="en-US" dirty="0"/>
              <a:t>to stay lazy, fat, inefficient, and brain-dead zombies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181B81-6205-4712-A639-C63866FE648A}"/>
              </a:ext>
            </a:extLst>
          </p:cNvPr>
          <p:cNvSpPr txBox="1"/>
          <p:nvPr/>
        </p:nvSpPr>
        <p:spPr>
          <a:xfrm>
            <a:off x="6165757" y="5482930"/>
            <a:ext cx="4042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United States</a:t>
            </a:r>
          </a:p>
        </p:txBody>
      </p:sp>
    </p:spTree>
    <p:extLst>
      <p:ext uri="{BB962C8B-B14F-4D97-AF65-F5344CB8AC3E}">
        <p14:creationId xmlns:p14="http://schemas.microsoft.com/office/powerpoint/2010/main" val="32648111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4724C8-6E88-47AD-AE15-19CA577ED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Causes: Technical</a:t>
            </a:r>
            <a:br>
              <a:rPr lang="en-US" sz="3600" dirty="0"/>
            </a:br>
            <a:r>
              <a:rPr lang="en-US" sz="3600" dirty="0"/>
              <a:t>2-stroke engines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F8B06E-0578-41F1-92D5-CAADE1A6BD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3" y="2052918"/>
            <a:ext cx="5024532" cy="419548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1/3 of the fuel is unburned </a:t>
            </a:r>
            <a:br>
              <a:rPr lang="en-US" dirty="0"/>
            </a:br>
            <a:r>
              <a:rPr lang="en-US" dirty="0">
                <a:sym typeface="Wingdings" panose="05000000000000000000" pitchFamily="2" charset="2"/>
              </a:rPr>
              <a:t> we breathe it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Emissions: </a:t>
            </a:r>
          </a:p>
          <a:p>
            <a:pPr marL="0" indent="0">
              <a:buNone/>
            </a:pPr>
            <a:r>
              <a:rPr lang="en-US" dirty="0">
                <a:sym typeface="Wingdings" panose="05000000000000000000" pitchFamily="2" charset="2"/>
              </a:rPr>
              <a:t>	</a:t>
            </a:r>
            <a:r>
              <a:rPr lang="en-US" dirty="0"/>
              <a:t>300 times the hydrocarbons of the pickup truck</a:t>
            </a:r>
          </a:p>
          <a:p>
            <a:pPr marL="0" indent="0">
              <a:buNone/>
            </a:pPr>
            <a:r>
              <a:rPr lang="en-US" dirty="0"/>
              <a:t>	93 times the hydrocarbons of the sedan</a:t>
            </a:r>
            <a:r>
              <a:rPr lang="en-US" dirty="0">
                <a:sym typeface="Wingdings" panose="05000000000000000000" pitchFamily="2" charset="2"/>
              </a:rPr>
              <a:t/>
            </a:r>
            <a:br>
              <a:rPr lang="en-US" dirty="0">
                <a:sym typeface="Wingdings" panose="05000000000000000000" pitchFamily="2" charset="2"/>
              </a:rPr>
            </a:b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1357C7D-6381-4550-9F22-9F89515891D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66692" y="4762108"/>
            <a:ext cx="4171950" cy="186559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DB1190D-521C-4AFB-B7E7-B6A00ECF9BD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15431" y="2473305"/>
            <a:ext cx="4171950" cy="1895476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B5C6124B-91AB-47F0-9F72-BCE2B49CCB82}"/>
              </a:ext>
            </a:extLst>
          </p:cNvPr>
          <p:cNvSpPr txBox="1">
            <a:spLocks/>
          </p:cNvSpPr>
          <p:nvPr/>
        </p:nvSpPr>
        <p:spPr>
          <a:xfrm>
            <a:off x="8026400" y="2568574"/>
            <a:ext cx="4008861" cy="122550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Font typeface="Wingdings 3" charset="2"/>
              <a:buNone/>
            </a:pPr>
            <a:endParaRPr lang="en-US" sz="1800" i="1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A2E32B2-66DB-4EE6-8FF6-BA9F3C204C74}"/>
              </a:ext>
            </a:extLst>
          </p:cNvPr>
          <p:cNvSpPr txBox="1">
            <a:spLocks/>
          </p:cNvSpPr>
          <p:nvPr/>
        </p:nvSpPr>
        <p:spPr>
          <a:xfrm>
            <a:off x="7407367" y="4292005"/>
            <a:ext cx="3280014" cy="62194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n-US" dirty="0"/>
              <a:t>(on 2016 Toyota Camry)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CE61742F-A35F-4B4B-A0EC-DB207883B02F}"/>
              </a:ext>
            </a:extLst>
          </p:cNvPr>
          <p:cNvSpPr txBox="1">
            <a:spLocks/>
          </p:cNvSpPr>
          <p:nvPr/>
        </p:nvSpPr>
        <p:spPr>
          <a:xfrm>
            <a:off x="6140401" y="1571818"/>
            <a:ext cx="5024532" cy="94912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i="1" dirty="0"/>
              <a:t>California Air Resources Board, Environmental Protection Agency: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3283EC-8FD6-4CA8-B3A4-ABA8410B9C8D}"/>
              </a:ext>
            </a:extLst>
          </p:cNvPr>
          <p:cNvSpPr txBox="1"/>
          <p:nvPr/>
        </p:nvSpPr>
        <p:spPr>
          <a:xfrm>
            <a:off x="1759469" y="5448180"/>
            <a:ext cx="43809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Source: </a:t>
            </a:r>
          </a:p>
          <a:p>
            <a:r>
              <a:rPr lang="en-US" sz="1600" dirty="0"/>
              <a:t>Emissions Test: Car vs. Truck vs. Leaf Blower</a:t>
            </a:r>
          </a:p>
        </p:txBody>
      </p:sp>
    </p:spTree>
    <p:extLst>
      <p:ext uri="{BB962C8B-B14F-4D97-AF65-F5344CB8AC3E}">
        <p14:creationId xmlns:p14="http://schemas.microsoft.com/office/powerpoint/2010/main" val="6628029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4724C8-6E88-47AD-AE15-19CA577ED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Causes: Human-Based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F8B06E-0578-41F1-92D5-CAADE1A6BD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293" y="1631204"/>
            <a:ext cx="8946541" cy="4195481"/>
          </a:xfrm>
        </p:spPr>
        <p:txBody>
          <a:bodyPr/>
          <a:lstStyle/>
          <a:p>
            <a:r>
              <a:rPr lang="en-US" dirty="0"/>
              <a:t>Laziness</a:t>
            </a:r>
          </a:p>
        </p:txBody>
      </p:sp>
      <p:pic>
        <p:nvPicPr>
          <p:cNvPr id="5" name="Picture 4" descr="Leaf Blower">
            <a:extLst>
              <a:ext uri="{FF2B5EF4-FFF2-40B4-BE49-F238E27FC236}">
                <a16:creationId xmlns:a16="http://schemas.microsoft.com/office/drawing/2014/main" id="{6A9DB5E2-8669-4916-A739-B65A0B2767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3175"/>
          <a:stretch/>
        </p:blipFill>
        <p:spPr bwMode="auto">
          <a:xfrm>
            <a:off x="3827071" y="1399356"/>
            <a:ext cx="2865736" cy="2534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https://img.4plebs.org/boards/pol/image/1482/35/1482355843406.jpg">
            <a:extLst>
              <a:ext uri="{FF2B5EF4-FFF2-40B4-BE49-F238E27FC236}">
                <a16:creationId xmlns:a16="http://schemas.microsoft.com/office/drawing/2014/main" id="{41422FDC-5174-47D1-909F-065B407CB1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610600" y="3728944"/>
            <a:ext cx="3581400" cy="306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0001831-AE4E-49EA-A934-5F4EC23C1BA4}"/>
              </a:ext>
            </a:extLst>
          </p:cNvPr>
          <p:cNvSpPr txBox="1">
            <a:spLocks/>
          </p:cNvSpPr>
          <p:nvPr/>
        </p:nvSpPr>
        <p:spPr>
          <a:xfrm>
            <a:off x="6469434" y="4807009"/>
            <a:ext cx="1494745" cy="14204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n-US" sz="6000" dirty="0"/>
              <a:t>VS.</a:t>
            </a:r>
            <a:endParaRPr lang="en-US" dirty="0"/>
          </a:p>
        </p:txBody>
      </p:sp>
      <p:pic>
        <p:nvPicPr>
          <p:cNvPr id="8198" name="Picture 6" descr="http://cdn.ebaumsworld.com/mediaFiles/picture/1044414/82675146.jpg">
            <a:extLst>
              <a:ext uri="{FF2B5EF4-FFF2-40B4-BE49-F238E27FC236}">
                <a16:creationId xmlns:a16="http://schemas.microsoft.com/office/drawing/2014/main" id="{8D6F6111-FAE4-42B9-BA4E-E911DF0B80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443" y="3598674"/>
            <a:ext cx="5297714" cy="3029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7">
            <a:extLst>
              <a:ext uri="{FF2B5EF4-FFF2-40B4-BE49-F238E27FC236}">
                <a16:creationId xmlns:a16="http://schemas.microsoft.com/office/drawing/2014/main" id="{BC1253EF-692E-47B1-8C80-42A11C3C5B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41030" y="1365325"/>
            <a:ext cx="4865436" cy="22467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lang="en-US" altLang="en-US" sz="2000" b="1" dirty="0">
                <a:latin typeface="+mj-lt"/>
                <a:ea typeface="+mj-ea"/>
                <a:cs typeface="+mj-cs"/>
              </a:rPr>
              <a:t>240</a:t>
            </a:r>
            <a:r>
              <a:rPr lang="en-US" altLang="en-US" sz="2000" dirty="0">
                <a:latin typeface="+mj-lt"/>
                <a:ea typeface="+mj-ea"/>
                <a:cs typeface="+mj-cs"/>
              </a:rPr>
              <a:t> calories an hour – </a:t>
            </a:r>
            <a:br>
              <a:rPr lang="en-US" altLang="en-US" sz="2000" dirty="0">
                <a:latin typeface="+mj-lt"/>
                <a:ea typeface="+mj-ea"/>
                <a:cs typeface="+mj-cs"/>
              </a:rPr>
            </a:br>
            <a:r>
              <a:rPr lang="en-US" altLang="en-US" sz="2000" dirty="0">
                <a:latin typeface="+mj-lt"/>
                <a:ea typeface="+mj-ea"/>
                <a:cs typeface="+mj-cs"/>
              </a:rPr>
              <a:t>raking leaves</a:t>
            </a:r>
            <a:br>
              <a:rPr lang="en-US" altLang="en-US" sz="2000" dirty="0">
                <a:latin typeface="+mj-lt"/>
                <a:ea typeface="+mj-ea"/>
                <a:cs typeface="+mj-cs"/>
              </a:rPr>
            </a:br>
            <a:endParaRPr lang="en-US" altLang="en-US" sz="2000" dirty="0">
              <a:latin typeface="+mj-lt"/>
              <a:ea typeface="+mj-ea"/>
              <a:cs typeface="+mj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lang="en-US" altLang="en-US" sz="2000" b="1" dirty="0">
                <a:latin typeface="+mj-lt"/>
                <a:ea typeface="+mj-ea"/>
                <a:cs typeface="+mj-cs"/>
              </a:rPr>
              <a:t>298</a:t>
            </a:r>
            <a:r>
              <a:rPr lang="en-US" altLang="en-US" sz="2000" dirty="0">
                <a:latin typeface="+mj-lt"/>
                <a:ea typeface="+mj-ea"/>
                <a:cs typeface="+mj-cs"/>
              </a:rPr>
              <a:t> calories per hour – </a:t>
            </a:r>
            <a:br>
              <a:rPr lang="en-US" altLang="en-US" sz="2000" dirty="0">
                <a:latin typeface="+mj-lt"/>
                <a:ea typeface="+mj-ea"/>
                <a:cs typeface="+mj-cs"/>
              </a:rPr>
            </a:br>
            <a:r>
              <a:rPr lang="en-US" altLang="en-US" sz="2000" dirty="0">
                <a:latin typeface="+mj-lt"/>
                <a:ea typeface="+mj-ea"/>
                <a:cs typeface="+mj-cs"/>
              </a:rPr>
              <a:t>manual lawn mowing </a:t>
            </a:r>
            <a:br>
              <a:rPr lang="en-US" altLang="en-US" sz="2000" dirty="0">
                <a:latin typeface="+mj-lt"/>
                <a:ea typeface="+mj-ea"/>
                <a:cs typeface="+mj-cs"/>
              </a:rPr>
            </a:br>
            <a:endParaRPr lang="en-US" altLang="en-US" sz="2000" dirty="0">
              <a:latin typeface="+mj-lt"/>
              <a:ea typeface="+mj-ea"/>
              <a:cs typeface="+mj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lang="en-US" altLang="en-US" sz="2000" dirty="0">
                <a:latin typeface="+mj-lt"/>
                <a:ea typeface="+mj-ea"/>
                <a:cs typeface="+mj-cs"/>
              </a:rPr>
              <a:t>Upper-body and core strength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.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34260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Gas-powered lawn maintenance activities have very negative environmental and health impact.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534510" y="3468414"/>
            <a:ext cx="5349766" cy="26518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dirty="0"/>
              <a:t>How come this practice is still in place?</a:t>
            </a:r>
          </a:p>
          <a:p>
            <a:endParaRPr lang="en-US" dirty="0"/>
          </a:p>
          <a:p>
            <a:r>
              <a:rPr lang="en-US" dirty="0"/>
              <a:t>Why are American priorities in favor of a visually flawless lawn rather than health and well-being? </a:t>
            </a:r>
          </a:p>
        </p:txBody>
      </p:sp>
      <p:pic>
        <p:nvPicPr>
          <p:cNvPr id="6146" name="Picture 2" descr="Skeptical Baby | by Mortgagemavin&#10;https://imgflip.com/user-images/Mortgagemavin" title="Skeptical Baby">
            <a:extLst>
              <a:ext uri="{FF2B5EF4-FFF2-40B4-BE49-F238E27FC236}">
                <a16:creationId xmlns:a16="http://schemas.microsoft.com/office/drawing/2014/main" id="{2A633D11-5A4A-46E5-904C-9DD1547C12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0229" y="3253625"/>
            <a:ext cx="2409825" cy="2476500"/>
          </a:xfrm>
          <a:prstGeom prst="rect">
            <a:avLst/>
          </a:prstGeom>
          <a:noFill/>
          <a:effectLst>
            <a:softEdge rad="254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53824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4724C8-6E88-47AD-AE15-19CA577ED5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/>
          <a:lstStyle/>
          <a:p>
            <a:r>
              <a:rPr lang="en-US" dirty="0"/>
              <a:t>Causes: Human-Based (cont.)</a:t>
            </a:r>
          </a:p>
        </p:txBody>
      </p:sp>
      <p:pic>
        <p:nvPicPr>
          <p:cNvPr id="6" name="Picture 2" descr="https://img.4plebs.org/boards/pol/image/1482/35/1482355561974.jpg">
            <a:extLst>
              <a:ext uri="{FF2B5EF4-FFF2-40B4-BE49-F238E27FC236}">
                <a16:creationId xmlns:a16="http://schemas.microsoft.com/office/drawing/2014/main" id="{02495289-4126-4EAD-9194-8E9B6F3AA9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0571" y="3344645"/>
            <a:ext cx="4210448" cy="3412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3E77429-A726-4719-955E-3498E631E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1" y="1601254"/>
            <a:ext cx="8946541" cy="3847760"/>
          </a:xfrm>
        </p:spPr>
        <p:txBody>
          <a:bodyPr/>
          <a:lstStyle/>
          <a:p>
            <a:r>
              <a:rPr lang="en-US" dirty="0"/>
              <a:t>Ignorance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47FCDAE-E396-4A24-9200-FA3F324DE1F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7" t="13021" r="-1067" b="11797"/>
          <a:stretch/>
        </p:blipFill>
        <p:spPr>
          <a:xfrm>
            <a:off x="9221693" y="0"/>
            <a:ext cx="2970308" cy="244753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10922" y="4827693"/>
            <a:ext cx="2804888" cy="1929826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63E77429-A726-4719-955E-3498E631E68B}"/>
              </a:ext>
            </a:extLst>
          </p:cNvPr>
          <p:cNvSpPr txBox="1">
            <a:spLocks/>
          </p:cNvSpPr>
          <p:nvPr/>
        </p:nvSpPr>
        <p:spPr>
          <a:xfrm>
            <a:off x="4456626" y="2760589"/>
            <a:ext cx="3967618" cy="18669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i="1" dirty="0">
                <a:hlinkClick r:id="rId5"/>
              </a:rPr>
              <a:t>A Leaf-Cleanup Confession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by Todd Burger:</a:t>
            </a:r>
          </a:p>
          <a:p>
            <a:pPr marL="0" indent="0">
              <a:buNone/>
            </a:pPr>
            <a:r>
              <a:rPr lang="en-US" dirty="0"/>
              <a:t>“But if the rains and flooding do come, </a:t>
            </a:r>
            <a:r>
              <a:rPr lang="en-US" b="1" dirty="0"/>
              <a:t>at least my yard will be leaf-free</a:t>
            </a:r>
            <a:r>
              <a:rPr lang="en-US" dirty="0"/>
              <a:t>.”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F813F3B-0D0E-4C2B-9BDD-B216C0689C1A}"/>
              </a:ext>
            </a:extLst>
          </p:cNvPr>
          <p:cNvSpPr/>
          <p:nvPr/>
        </p:nvSpPr>
        <p:spPr>
          <a:xfrm>
            <a:off x="187929" y="2266136"/>
            <a:ext cx="448544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1F1F1"/>
                </a:solidFill>
                <a:latin typeface="Open Sans"/>
              </a:rPr>
              <a:t>Not-in-my-backyard “gardening”:</a:t>
            </a:r>
            <a:br>
              <a:rPr lang="en-US" dirty="0">
                <a:solidFill>
                  <a:srgbClr val="F1F1F1"/>
                </a:solidFill>
                <a:latin typeface="Open Sans"/>
              </a:rPr>
            </a:br>
            <a:r>
              <a:rPr lang="en-US" dirty="0">
                <a:solidFill>
                  <a:srgbClr val="F1F1F1"/>
                </a:solidFill>
                <a:latin typeface="Open Sans"/>
              </a:rPr>
              <a:t>throwing your problems off your turf </a:t>
            </a:r>
            <a:br>
              <a:rPr lang="en-US" dirty="0">
                <a:solidFill>
                  <a:srgbClr val="F1F1F1"/>
                </a:solidFill>
                <a:latin typeface="Open Sans"/>
              </a:rPr>
            </a:br>
            <a:r>
              <a:rPr lang="en-US" dirty="0">
                <a:solidFill>
                  <a:srgbClr val="F1F1F1"/>
                </a:solidFill>
                <a:latin typeface="Open Sans"/>
              </a:rPr>
              <a:t>for someone else to deal with…</a:t>
            </a:r>
            <a:endParaRPr lang="en-US" dirty="0"/>
          </a:p>
        </p:txBody>
      </p:sp>
      <p:pic>
        <p:nvPicPr>
          <p:cNvPr id="8196" name="Picture 4" descr="https://www.thetestpit.com">
            <a:extLst>
              <a:ext uri="{FF2B5EF4-FFF2-40B4-BE49-F238E27FC236}">
                <a16:creationId xmlns:a16="http://schemas.microsoft.com/office/drawing/2014/main" id="{03AC616D-E977-46D2-BD8D-36A46F81A7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620817" y="3833363"/>
            <a:ext cx="3571183" cy="3024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Speech Bubble: Oval 20">
            <a:extLst>
              <a:ext uri="{FF2B5EF4-FFF2-40B4-BE49-F238E27FC236}">
                <a16:creationId xmlns:a16="http://schemas.microsoft.com/office/drawing/2014/main" id="{CB395A04-A259-412B-B3DA-5034BA9B1B1C}"/>
              </a:ext>
            </a:extLst>
          </p:cNvPr>
          <p:cNvSpPr/>
          <p:nvPr/>
        </p:nvSpPr>
        <p:spPr>
          <a:xfrm rot="11253331" flipV="1">
            <a:off x="6991522" y="1376339"/>
            <a:ext cx="2194527" cy="1136451"/>
          </a:xfrm>
          <a:prstGeom prst="wedgeEllipseCallout">
            <a:avLst>
              <a:gd name="adj1" fmla="val -93910"/>
              <a:gd name="adj2" fmla="val -71511"/>
            </a:avLst>
          </a:prstGeom>
          <a:solidFill>
            <a:srgbClr val="2A5F5E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Have you blown your mind?</a:t>
            </a:r>
          </a:p>
        </p:txBody>
      </p:sp>
    </p:spTree>
    <p:extLst>
      <p:ext uri="{BB962C8B-B14F-4D97-AF65-F5344CB8AC3E}">
        <p14:creationId xmlns:p14="http://schemas.microsoft.com/office/powerpoint/2010/main" val="34798664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4724C8-6E88-47AD-AE15-19CA577ED5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/>
          <a:lstStyle/>
          <a:p>
            <a:r>
              <a:rPr lang="en-US" dirty="0"/>
              <a:t>Causes: Human-Based (cont.)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3E77429-A726-4719-955E-3498E631E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1" y="1601254"/>
            <a:ext cx="8946541" cy="3847760"/>
          </a:xfrm>
        </p:spPr>
        <p:txBody>
          <a:bodyPr/>
          <a:lstStyle/>
          <a:p>
            <a:r>
              <a:rPr lang="en-US" dirty="0"/>
              <a:t>Superiority complex</a:t>
            </a:r>
          </a:p>
          <a:p>
            <a:pPr marL="0" indent="0">
              <a:buNone/>
            </a:pPr>
            <a:r>
              <a:rPr lang="en-US" dirty="0"/>
              <a:t>	Desperate wish to be noticed</a:t>
            </a:r>
          </a:p>
          <a:p>
            <a:pPr marL="0" indent="0">
              <a:buNone/>
            </a:pPr>
            <a:r>
              <a:rPr lang="en-US" dirty="0"/>
              <a:t>	Feeling of a “gun”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154E68C-1D51-4972-BED9-8983C095F322}"/>
              </a:ext>
            </a:extLst>
          </p:cNvPr>
          <p:cNvSpPr/>
          <p:nvPr/>
        </p:nvSpPr>
        <p:spPr>
          <a:xfrm>
            <a:off x="298928" y="6228218"/>
            <a:ext cx="47612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Video: </a:t>
            </a:r>
            <a:r>
              <a:rPr lang="en-US" dirty="0">
                <a:hlinkClick r:id="rId2"/>
              </a:rPr>
              <a:t>Are leaf blowers really necessary?</a:t>
            </a:r>
            <a:endParaRPr lang="en-US" dirty="0"/>
          </a:p>
        </p:txBody>
      </p:sp>
      <p:pic>
        <p:nvPicPr>
          <p:cNvPr id="5122" name="Picture 2" descr="Pics Photos - O...">
            <a:extLst>
              <a:ext uri="{FF2B5EF4-FFF2-40B4-BE49-F238E27FC236}">
                <a16:creationId xmlns:a16="http://schemas.microsoft.com/office/drawing/2014/main" id="{5B02CD90-3005-45D8-A56E-8F50D3EC86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35" t="2766" r="7048" b="61493"/>
          <a:stretch/>
        </p:blipFill>
        <p:spPr bwMode="auto">
          <a:xfrm>
            <a:off x="2038387" y="3293884"/>
            <a:ext cx="3799871" cy="2451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Pics Photos - O...">
            <a:extLst>
              <a:ext uri="{FF2B5EF4-FFF2-40B4-BE49-F238E27FC236}">
                <a16:creationId xmlns:a16="http://schemas.microsoft.com/office/drawing/2014/main" id="{A814912B-360A-4FDD-BE8B-6FEA939CE1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98" t="45737"/>
          <a:stretch/>
        </p:blipFill>
        <p:spPr bwMode="auto">
          <a:xfrm>
            <a:off x="6578248" y="2543717"/>
            <a:ext cx="4574540" cy="3721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78763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4724C8-6E88-47AD-AE15-19CA577ED5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796337" cy="1400530"/>
          </a:xfrm>
        </p:spPr>
        <p:txBody>
          <a:bodyPr/>
          <a:lstStyle/>
          <a:p>
            <a:r>
              <a:rPr lang="en-US" dirty="0"/>
              <a:t>On the Other Side: Anything Good?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3E77429-A726-4719-955E-3498E631E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1" y="2059495"/>
            <a:ext cx="7692671" cy="24393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California Landscapers Contractors Association:</a:t>
            </a:r>
          </a:p>
          <a:p>
            <a:r>
              <a:rPr lang="en-US" dirty="0"/>
              <a:t>“…an outright ban of this </a:t>
            </a:r>
            <a:r>
              <a:rPr lang="en-US" u="sng" dirty="0"/>
              <a:t>valuable</a:t>
            </a:r>
            <a:r>
              <a:rPr lang="en-US" dirty="0"/>
              <a:t> equipment would be the </a:t>
            </a:r>
            <a:r>
              <a:rPr lang="en-US" u="sng" dirty="0"/>
              <a:t>severest</a:t>
            </a:r>
            <a:r>
              <a:rPr lang="en-US" dirty="0"/>
              <a:t> of all possible remedies and one that would eliminate its many </a:t>
            </a:r>
            <a:r>
              <a:rPr lang="en-US" u="dotDash" dirty="0"/>
              <a:t>benefits</a:t>
            </a:r>
            <a:r>
              <a:rPr lang="en-US" dirty="0"/>
              <a:t>.”</a:t>
            </a:r>
          </a:p>
          <a:p>
            <a:r>
              <a:rPr lang="en-US" dirty="0"/>
              <a:t>[gas-powered leaf blower] … </a:t>
            </a:r>
            <a:r>
              <a:rPr lang="en-US" u="sng" dirty="0"/>
              <a:t>extremely efficient</a:t>
            </a:r>
            <a:r>
              <a:rPr lang="en-US" dirty="0"/>
              <a:t> and </a:t>
            </a:r>
            <a:r>
              <a:rPr lang="en-US" u="sng" dirty="0"/>
              <a:t>safe</a:t>
            </a:r>
            <a:r>
              <a:rPr lang="en-US" dirty="0"/>
              <a:t> tool.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1384" y="1630477"/>
            <a:ext cx="2753137" cy="266212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671" y="4789274"/>
            <a:ext cx="3790950" cy="2002611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3E77429-A726-4719-955E-3498E631E68B}"/>
              </a:ext>
            </a:extLst>
          </p:cNvPr>
          <p:cNvSpPr txBox="1">
            <a:spLocks/>
          </p:cNvSpPr>
          <p:nvPr/>
        </p:nvSpPr>
        <p:spPr>
          <a:xfrm>
            <a:off x="4802931" y="4535424"/>
            <a:ext cx="5273757" cy="20848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dirty="0"/>
              <a:t>Leaf blowers perform functions that </a:t>
            </a:r>
            <a:br>
              <a:rPr lang="en-US" dirty="0"/>
            </a:br>
            <a:r>
              <a:rPr lang="en-US" u="sng" dirty="0"/>
              <a:t>no other tool</a:t>
            </a:r>
            <a:r>
              <a:rPr lang="en-US" dirty="0"/>
              <a:t> can handle […] with </a:t>
            </a:r>
            <a:r>
              <a:rPr lang="en-US" u="sng" dirty="0"/>
              <a:t>minimal</a:t>
            </a:r>
            <a:r>
              <a:rPr lang="en-US" dirty="0"/>
              <a:t> disturbance.</a:t>
            </a:r>
          </a:p>
          <a:p>
            <a:endParaRPr lang="en-US" dirty="0"/>
          </a:p>
          <a:p>
            <a:pPr marL="0" indent="0" algn="ctr">
              <a:buNone/>
            </a:pPr>
            <a:r>
              <a:rPr lang="en-US" i="1" dirty="0"/>
              <a:t>… WHAT?</a:t>
            </a:r>
          </a:p>
        </p:txBody>
      </p:sp>
    </p:spTree>
    <p:extLst>
      <p:ext uri="{BB962C8B-B14F-4D97-AF65-F5344CB8AC3E}">
        <p14:creationId xmlns:p14="http://schemas.microsoft.com/office/powerpoint/2010/main" val="33051404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02BEA2-A3DB-4B14-9D90-414D9CE4E9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789660" cy="1400530"/>
          </a:xfrm>
        </p:spPr>
        <p:txBody>
          <a:bodyPr/>
          <a:lstStyle/>
          <a:p>
            <a:r>
              <a:rPr lang="en-US" dirty="0"/>
              <a:t>Solutions: Reconsider the Landscape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7603CAD-61F7-4D4E-A8A5-E056EABA63A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03052" y="3921163"/>
            <a:ext cx="3969183" cy="293683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7CB3937-2AFA-4F55-BC85-9A83F969B5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420" y="3977009"/>
            <a:ext cx="2556612" cy="2880991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10" name="Content Placeholder 4">
            <a:extLst>
              <a:ext uri="{FF2B5EF4-FFF2-40B4-BE49-F238E27FC236}">
                <a16:creationId xmlns:a16="http://schemas.microsoft.com/office/drawing/2014/main" id="{AEE3F717-B906-4357-A358-1E20EBF63D6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83893" y="1547615"/>
            <a:ext cx="3186410" cy="2373547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E1FF5C-5CB1-41F0-B2B3-B86C8D14EE8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69728" y="3921162"/>
            <a:ext cx="3959856" cy="2936837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4EC8D88-D851-4611-9B0C-C064B492673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097" y="1384602"/>
            <a:ext cx="2967810" cy="2828476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A2615DE-1DB1-4CE1-BA0C-51BAE93CAC5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4828" y="1384602"/>
            <a:ext cx="2783499" cy="2905748"/>
          </a:xfrm>
          <a:prstGeom prst="rect">
            <a:avLst/>
          </a:prstGeom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38180777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DDDE5-AEC4-4D48-BB17-576876FB2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Solutions: Switch the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450BEE-3BFC-4A7A-AC34-2169B9C653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6176" y="1656333"/>
            <a:ext cx="5380167" cy="4588535"/>
          </a:xfrm>
        </p:spPr>
        <p:txBody>
          <a:bodyPr/>
          <a:lstStyle/>
          <a:p>
            <a:r>
              <a:rPr lang="en-US" dirty="0"/>
              <a:t>Electric lawn-mowers</a:t>
            </a:r>
          </a:p>
        </p:txBody>
      </p:sp>
      <p:pic>
        <p:nvPicPr>
          <p:cNvPr id="9220" name="Picture 4" descr="https://img.4plebs.org/boards/pol/image/1482/35/1482356772809.jpg">
            <a:extLst>
              <a:ext uri="{FF2B5EF4-FFF2-40B4-BE49-F238E27FC236}">
                <a16:creationId xmlns:a16="http://schemas.microsoft.com/office/drawing/2014/main" id="{BC8C010B-2796-45A8-BF90-8E84BC615A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3387" y="3596609"/>
            <a:ext cx="2161427" cy="3261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4E4614E-265B-4CBF-AEB1-3116FAE28D54}"/>
              </a:ext>
            </a:extLst>
          </p:cNvPr>
          <p:cNvSpPr txBox="1">
            <a:spLocks/>
          </p:cNvSpPr>
          <p:nvPr/>
        </p:nvSpPr>
        <p:spPr>
          <a:xfrm>
            <a:off x="7886701" y="1656333"/>
            <a:ext cx="4305300" cy="23413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dirty="0"/>
              <a:t>“Rake and Broom”</a:t>
            </a:r>
          </a:p>
          <a:p>
            <a:pPr lvl="1"/>
            <a:r>
              <a:rPr lang="en-US" dirty="0"/>
              <a:t>Greatest control over placements of leaves</a:t>
            </a:r>
          </a:p>
          <a:p>
            <a:pPr lvl="1"/>
            <a:r>
              <a:rPr lang="en-US" dirty="0"/>
              <a:t>Great exercise </a:t>
            </a:r>
            <a:br>
              <a:rPr lang="en-US" dirty="0"/>
            </a:br>
            <a:r>
              <a:rPr lang="en-US" dirty="0"/>
              <a:t>on a fresh air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90DB236-F24E-44ED-AA13-5E3223FF77D1}"/>
              </a:ext>
            </a:extLst>
          </p:cNvPr>
          <p:cNvSpPr txBox="1">
            <a:spLocks/>
          </p:cNvSpPr>
          <p:nvPr/>
        </p:nvSpPr>
        <p:spPr>
          <a:xfrm>
            <a:off x="420784" y="2149322"/>
            <a:ext cx="4277081" cy="8596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lvl="1"/>
            <a:r>
              <a:rPr lang="en-US" dirty="0"/>
              <a:t>Solar-powered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FEA6B08-8E85-4DCD-927E-7F5E2433F2C9}"/>
              </a:ext>
            </a:extLst>
          </p:cNvPr>
          <p:cNvSpPr txBox="1">
            <a:spLocks/>
          </p:cNvSpPr>
          <p:nvPr/>
        </p:nvSpPr>
        <p:spPr>
          <a:xfrm>
            <a:off x="4761449" y="4925915"/>
            <a:ext cx="4034745" cy="5524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dirty="0"/>
              <a:t>Push Handle Mower</a:t>
            </a:r>
          </a:p>
        </p:txBody>
      </p:sp>
      <p:pic>
        <p:nvPicPr>
          <p:cNvPr id="9224" name="Picture 8" descr="https://img.wonderhowto.com/img/08/34/63479944883782/0/diy-solar-powered-rc-lawn-mower-cut-your-grass-without-ever-leaving-couch.1280x600.jpg">
            <a:extLst>
              <a:ext uri="{FF2B5EF4-FFF2-40B4-BE49-F238E27FC236}">
                <a16:creationId xmlns:a16="http://schemas.microsoft.com/office/drawing/2014/main" id="{7C792320-BBF7-4DBC-BD39-E87F6DF567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98150" y="2705921"/>
            <a:ext cx="2913097" cy="1592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610FE82-2301-4496-86F2-E96991471BBF}"/>
              </a:ext>
            </a:extLst>
          </p:cNvPr>
          <p:cNvSpPr txBox="1"/>
          <p:nvPr/>
        </p:nvSpPr>
        <p:spPr>
          <a:xfrm>
            <a:off x="4472294" y="3827830"/>
            <a:ext cx="34144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Solar-powered Lawn Mower </a:t>
            </a:r>
            <a:br>
              <a:rPr lang="en-US" sz="1400" dirty="0"/>
            </a:br>
            <a:r>
              <a:rPr lang="en-US" sz="1400" dirty="0"/>
              <a:t>with Remote Control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DAC31EB-07F0-4210-B2E6-8495E8A5A88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83398" y="5357200"/>
            <a:ext cx="3615872" cy="1270911"/>
          </a:xfrm>
          <a:prstGeom prst="rect">
            <a:avLst/>
          </a:prstGeom>
        </p:spPr>
      </p:pic>
      <p:pic>
        <p:nvPicPr>
          <p:cNvPr id="3074" name="Picture 2" descr="Image result for american lawn the highest priority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3096" y="-20067"/>
            <a:ext cx="2148332" cy="143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B6DAAFC-DA47-4434-B8D5-D88606425FF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165" y="4491038"/>
            <a:ext cx="3805293" cy="114424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CED8499-C9BA-489A-B0AE-56DD2D24CFD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065" y="5717941"/>
            <a:ext cx="3325491" cy="1053853"/>
          </a:xfrm>
          <a:prstGeom prst="rect">
            <a:avLst/>
          </a:prstGeom>
        </p:spPr>
      </p:pic>
      <p:pic>
        <p:nvPicPr>
          <p:cNvPr id="10" name="Online Media 9">
            <a:hlinkClick r:id="" action="ppaction://media"/>
            <a:extLst>
              <a:ext uri="{FF2B5EF4-FFF2-40B4-BE49-F238E27FC236}">
                <a16:creationId xmlns:a16="http://schemas.microsoft.com/office/drawing/2014/main" id="{0812CF37-063A-484F-9638-10CF44A50068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 rotWithShape="1">
          <a:blip r:embed="rId9"/>
          <a:srcRect t="7819" b="16438"/>
          <a:stretch/>
        </p:blipFill>
        <p:spPr>
          <a:xfrm>
            <a:off x="4535391" y="2044700"/>
            <a:ext cx="3048000" cy="1731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2367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DDDE5-AEC4-4D48-BB17-576876FB2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Solutions: Switch the Tools (cont.)</a:t>
            </a:r>
          </a:p>
        </p:txBody>
      </p:sp>
      <p:pic>
        <p:nvPicPr>
          <p:cNvPr id="11" name="Content Placeholder 10" descr="Source: http://brojects.tv/top-6-lawn-mower-hacks &#10;">
            <a:extLst>
              <a:ext uri="{FF2B5EF4-FFF2-40B4-BE49-F238E27FC236}">
                <a16:creationId xmlns:a16="http://schemas.microsoft.com/office/drawing/2014/main" id="{374DD045-7D6B-46F7-ACF0-B2788C3027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2300" y="1232680"/>
            <a:ext cx="7942261" cy="5625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421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02BEA2-A3DB-4B14-9D90-414D9CE4E9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862232" cy="1400530"/>
          </a:xfrm>
        </p:spPr>
        <p:txBody>
          <a:bodyPr/>
          <a:lstStyle/>
          <a:p>
            <a:r>
              <a:rPr lang="en-US" dirty="0"/>
              <a:t>Solutions: Live and Let Live</a:t>
            </a:r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98E7F184-443A-435E-A710-F9BC70BFF6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83" y="2680562"/>
            <a:ext cx="6749866" cy="3802742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5122" name="Picture 2" descr="Source: https://www.planetnatural.com/leaf-mold" title="Autumn Leaves">
            <a:extLst>
              <a:ext uri="{FF2B5EF4-FFF2-40B4-BE49-F238E27FC236}">
                <a16:creationId xmlns:a16="http://schemas.microsoft.com/office/drawing/2014/main" id="{4FE8BABD-B6FC-4E74-A1F7-A8CAC2F230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4976" y="3166654"/>
            <a:ext cx="4818163" cy="3312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E58E4C16-1F41-4ACB-99A7-53ABBD7574EB}"/>
              </a:ext>
            </a:extLst>
          </p:cNvPr>
          <p:cNvSpPr txBox="1">
            <a:spLocks/>
          </p:cNvSpPr>
          <p:nvPr/>
        </p:nvSpPr>
        <p:spPr>
          <a:xfrm>
            <a:off x="646111" y="1853247"/>
            <a:ext cx="9862232" cy="82731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200" dirty="0"/>
              <a:t>Find another purpose in life.</a:t>
            </a:r>
          </a:p>
        </p:txBody>
      </p:sp>
    </p:spTree>
    <p:extLst>
      <p:ext uri="{BB962C8B-B14F-4D97-AF65-F5344CB8AC3E}">
        <p14:creationId xmlns:p14="http://schemas.microsoft.com/office/powerpoint/2010/main" val="22258774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02BEA2-A3DB-4B14-9D90-414D9CE4E9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862232" cy="1400530"/>
          </a:xfrm>
        </p:spPr>
        <p:txBody>
          <a:bodyPr/>
          <a:lstStyle/>
          <a:p>
            <a:r>
              <a:rPr lang="en-US" dirty="0"/>
              <a:t>Solutions: Live and Let Live (cont.)</a:t>
            </a:r>
          </a:p>
        </p:txBody>
      </p:sp>
      <p:pic>
        <p:nvPicPr>
          <p:cNvPr id="4098" name="Picture 2" descr="https://posteverything.washpost.com/wp-content/uploads/2015/07/baker-watson_small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9399" y="1429256"/>
            <a:ext cx="8102601" cy="5428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646111" y="1898099"/>
            <a:ext cx="3303590" cy="17235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+mj-lt"/>
                <a:ea typeface="+mj-ea"/>
                <a:cs typeface="+mj-cs"/>
              </a:rPr>
              <a:t>Sarah Baker. </a:t>
            </a:r>
          </a:p>
          <a:p>
            <a:r>
              <a:rPr lang="en-US" dirty="0">
                <a:latin typeface="+mj-lt"/>
                <a:ea typeface="+mj-ea"/>
                <a:cs typeface="+mj-cs"/>
              </a:rPr>
              <a:t>“My township calls my lawn </a:t>
            </a:r>
          </a:p>
          <a:p>
            <a:r>
              <a:rPr lang="en-US" dirty="0">
                <a:latin typeface="+mj-lt"/>
                <a:ea typeface="+mj-ea"/>
                <a:cs typeface="+mj-cs"/>
              </a:rPr>
              <a:t>‘a nuisance.’ </a:t>
            </a:r>
            <a:br>
              <a:rPr lang="en-US" dirty="0">
                <a:latin typeface="+mj-lt"/>
                <a:ea typeface="+mj-ea"/>
                <a:cs typeface="+mj-cs"/>
              </a:rPr>
            </a:br>
            <a:r>
              <a:rPr lang="en-US" dirty="0">
                <a:latin typeface="+mj-lt"/>
                <a:ea typeface="+mj-ea"/>
                <a:cs typeface="+mj-cs"/>
              </a:rPr>
              <a:t>But I still refuse to mow it.”</a:t>
            </a:r>
          </a:p>
          <a:p>
            <a:endParaRPr lang="en-US" dirty="0">
              <a:latin typeface="+mj-lt"/>
              <a:ea typeface="+mj-ea"/>
              <a:cs typeface="+mj-cs"/>
            </a:endParaRPr>
          </a:p>
          <a:p>
            <a:r>
              <a:rPr lang="en-US" sz="1600" dirty="0">
                <a:latin typeface="+mj-lt"/>
                <a:ea typeface="+mj-ea"/>
                <a:cs typeface="+mj-cs"/>
              </a:rPr>
              <a:t>Source: Washington Post</a:t>
            </a:r>
            <a:endParaRPr lang="en-US" sz="1600" u="sng" dirty="0">
              <a:latin typeface="+mj-lt"/>
              <a:ea typeface="+mj-ea"/>
              <a:cs typeface="+mj-c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46111" y="4512270"/>
            <a:ext cx="3303589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+mj-lt"/>
                <a:ea typeface="+mj-ea"/>
                <a:cs typeface="+mj-cs"/>
              </a:rPr>
              <a:t>Sarah Baker and her partner in their yard.</a:t>
            </a:r>
          </a:p>
          <a:p>
            <a:r>
              <a:rPr lang="en-US" dirty="0">
                <a:latin typeface="+mj-lt"/>
                <a:ea typeface="+mj-ea"/>
                <a:cs typeface="+mj-cs"/>
              </a:rPr>
              <a:t>Alexandria, Ohio. </a:t>
            </a:r>
          </a:p>
          <a:p>
            <a:endParaRPr lang="en-US" dirty="0">
              <a:latin typeface="+mj-lt"/>
              <a:ea typeface="+mj-ea"/>
              <a:cs typeface="+mj-cs"/>
            </a:endParaRPr>
          </a:p>
          <a:p>
            <a:r>
              <a:rPr lang="en-US" dirty="0">
                <a:latin typeface="+mj-lt"/>
                <a:ea typeface="+mj-ea"/>
                <a:cs typeface="+mj-cs"/>
              </a:rPr>
              <a:t>Town officials have declared it “a nuisance.”</a:t>
            </a:r>
            <a:br>
              <a:rPr lang="en-US" dirty="0">
                <a:latin typeface="+mj-lt"/>
                <a:ea typeface="+mj-ea"/>
                <a:cs typeface="+mj-cs"/>
              </a:rPr>
            </a:br>
            <a:r>
              <a:rPr lang="en-US" dirty="0">
                <a:latin typeface="+mj-lt"/>
                <a:ea typeface="+mj-ea"/>
                <a:cs typeface="+mj-cs"/>
              </a:rPr>
              <a:t> </a:t>
            </a:r>
          </a:p>
          <a:p>
            <a:r>
              <a:rPr lang="en-US" dirty="0">
                <a:latin typeface="+mj-lt"/>
                <a:ea typeface="+mj-ea"/>
                <a:cs typeface="+mj-cs"/>
              </a:rPr>
              <a:t>(by Amanda Taylor)</a:t>
            </a:r>
          </a:p>
        </p:txBody>
      </p:sp>
    </p:spTree>
    <p:extLst>
      <p:ext uri="{BB962C8B-B14F-4D97-AF65-F5344CB8AC3E}">
        <p14:creationId xmlns:p14="http://schemas.microsoft.com/office/powerpoint/2010/main" val="13893053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Voting: Which lawn is better?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Mowed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>
          <a:xfrm>
            <a:off x="1103314" y="3167062"/>
            <a:ext cx="1976218" cy="6223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r"/>
            <a:r>
              <a:rPr lang="en-US" dirty="0"/>
              <a:t>Un-mowed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4"/>
          </p:nvPr>
        </p:nvSpPr>
        <p:spPr>
          <a:xfrm>
            <a:off x="8187559" y="3244056"/>
            <a:ext cx="1863275" cy="622300"/>
          </a:xfrm>
        </p:spPr>
        <p:txBody>
          <a:bodyPr/>
          <a:lstStyle/>
          <a:p>
            <a:pPr marL="0" indent="0" algn="r">
              <a:buNone/>
            </a:pPr>
            <a:r>
              <a:rPr lang="en-US" dirty="0"/>
              <a:t> </a:t>
            </a:r>
          </a:p>
        </p:txBody>
      </p:sp>
      <p:pic>
        <p:nvPicPr>
          <p:cNvPr id="11" name="Picture 2" descr="http://www.thepocketfarmer.com/uploads/7/1/1/0/7110380/8952914.jpg?1340245687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 bwMode="auto">
          <a:xfrm>
            <a:off x="3211518" y="2014411"/>
            <a:ext cx="4610100" cy="45720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ontent Placeholder 8"/>
          <p:cNvSpPr txBox="1">
            <a:spLocks/>
          </p:cNvSpPr>
          <p:nvPr/>
        </p:nvSpPr>
        <p:spPr>
          <a:xfrm>
            <a:off x="7731653" y="5975350"/>
            <a:ext cx="4396339" cy="622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r"/>
            <a:endParaRPr lang="en-US" dirty="0"/>
          </a:p>
        </p:txBody>
      </p:sp>
      <p:sp>
        <p:nvSpPr>
          <p:cNvPr id="13" name="Content Placeholder 8"/>
          <p:cNvSpPr txBox="1">
            <a:spLocks/>
          </p:cNvSpPr>
          <p:nvPr/>
        </p:nvSpPr>
        <p:spPr>
          <a:xfrm>
            <a:off x="7852664" y="5924550"/>
            <a:ext cx="4396339" cy="622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r"/>
            <a:endParaRPr lang="en-US" dirty="0"/>
          </a:p>
        </p:txBody>
      </p:sp>
      <p:sp>
        <p:nvSpPr>
          <p:cNvPr id="14" name="Content Placeholder 8"/>
          <p:cNvSpPr txBox="1">
            <a:spLocks/>
          </p:cNvSpPr>
          <p:nvPr/>
        </p:nvSpPr>
        <p:spPr>
          <a:xfrm>
            <a:off x="9151620" y="5367973"/>
            <a:ext cx="3021355" cy="62230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 algn="r">
              <a:buNone/>
            </a:pPr>
            <a:r>
              <a:rPr lang="en-US" dirty="0"/>
              <a:t>What would a rabbit choose?</a:t>
            </a:r>
          </a:p>
          <a:p>
            <a:pPr marL="0" indent="0" algn="r">
              <a:buNone/>
            </a:pPr>
            <a:r>
              <a:rPr lang="en-US" dirty="0"/>
              <a:t>(see the next slide) </a:t>
            </a:r>
          </a:p>
        </p:txBody>
      </p:sp>
      <p:sp>
        <p:nvSpPr>
          <p:cNvPr id="10" name="Right Arrow 9"/>
          <p:cNvSpPr/>
          <p:nvPr/>
        </p:nvSpPr>
        <p:spPr>
          <a:xfrm>
            <a:off x="10050833" y="6075680"/>
            <a:ext cx="1996440" cy="160020"/>
          </a:xfrm>
          <a:prstGeom prst="rightArrow">
            <a:avLst/>
          </a:prstGeom>
        </p:spPr>
        <p:style>
          <a:lnRef idx="1">
            <a:schemeClr val="accent5"/>
          </a:lnRef>
          <a:fillRef idx="1001">
            <a:schemeClr val="dk2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9221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02BEA2-A3DB-4B14-9D90-414D9CE4E9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862232" cy="1400530"/>
          </a:xfrm>
        </p:spPr>
        <p:txBody>
          <a:bodyPr/>
          <a:lstStyle/>
          <a:p>
            <a:r>
              <a:rPr lang="en-US" dirty="0"/>
              <a:t>Questions?</a:t>
            </a:r>
          </a:p>
        </p:txBody>
      </p:sp>
      <p:pic>
        <p:nvPicPr>
          <p:cNvPr id="3076" name="Picture 4" descr="Related image" title="Source: thesun.co.uk">
            <a:extLst>
              <a:ext uri="{FF2B5EF4-FFF2-40B4-BE49-F238E27FC236}">
                <a16:creationId xmlns:a16="http://schemas.microsoft.com/office/drawing/2014/main" id="{7BE237CE-6A54-466D-B184-A81657FF70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4937" y="0"/>
            <a:ext cx="4437063" cy="3739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s://dingo.care2.com/pictures/greenliving/1340/1339183.large.jpg">
            <a:extLst>
              <a:ext uri="{FF2B5EF4-FFF2-40B4-BE49-F238E27FC236}">
                <a16:creationId xmlns:a16="http://schemas.microsoft.com/office/drawing/2014/main" id="{66856D2C-9349-447C-869E-F252FA8A8B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48933"/>
            <a:ext cx="4219575" cy="2543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ruidgarden.wordpress.com " title="Image result for unmowed lawnd"/>
          <p:cNvPicPr>
            <a:picLocks noGrp="1" noChangeAspect="1" noChangeArrowheads="1"/>
          </p:cNvPicPr>
          <p:nvPr>
            <p:ph idx="4294967295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22700" y="2800219"/>
            <a:ext cx="5410376" cy="405778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03068" y="6400799"/>
            <a:ext cx="4410075" cy="45720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233076" y="6475510"/>
            <a:ext cx="27276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Source: Druid Garden</a:t>
            </a:r>
          </a:p>
        </p:txBody>
      </p:sp>
    </p:spTree>
    <p:extLst>
      <p:ext uri="{BB962C8B-B14F-4D97-AF65-F5344CB8AC3E}">
        <p14:creationId xmlns:p14="http://schemas.microsoft.com/office/powerpoint/2010/main" val="20554667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112" y="5488879"/>
            <a:ext cx="9404722" cy="795808"/>
          </a:xfrm>
        </p:spPr>
        <p:txBody>
          <a:bodyPr>
            <a:normAutofit/>
          </a:bodyPr>
          <a:lstStyle/>
          <a:p>
            <a:r>
              <a:rPr lang="en-US" dirty="0"/>
              <a:t>Wealthy Americans imported, planted, and cut grass to show-off their status.</a:t>
            </a:r>
          </a:p>
        </p:txBody>
      </p:sp>
      <p:pic>
        <p:nvPicPr>
          <p:cNvPr id="10244" name="Picture 4" descr="Detail from a painting from the early eighteenth century showing gardeners working in the garden at Chiswick House by Pieter Andreas Rysbrack (1690-1748)" title="gardeners, 18th century">
            <a:extLst>
              <a:ext uri="{FF2B5EF4-FFF2-40B4-BE49-F238E27FC236}">
                <a16:creationId xmlns:a16="http://schemas.microsoft.com/office/drawing/2014/main" id="{572256A2-016A-4E27-AD36-D1B966BADC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0523" y="2360292"/>
            <a:ext cx="7429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40C13EA-F294-43AB-8E09-08446303FA7E}"/>
              </a:ext>
            </a:extLst>
          </p:cNvPr>
          <p:cNvSpPr txBox="1">
            <a:spLocks/>
          </p:cNvSpPr>
          <p:nvPr/>
        </p:nvSpPr>
        <p:spPr>
          <a:xfrm>
            <a:off x="1328283" y="1439132"/>
            <a:ext cx="9404722" cy="15528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dirty="0"/>
              <a:t>18th century, England: mixed-grass meadows cropped by cattle, sheep, or deer. In smaller areas, grass was cut by scythes.</a:t>
            </a:r>
          </a:p>
        </p:txBody>
      </p:sp>
    </p:spTree>
    <p:extLst>
      <p:ext uri="{BB962C8B-B14F-4D97-AF65-F5344CB8AC3E}">
        <p14:creationId xmlns:p14="http://schemas.microsoft.com/office/powerpoint/2010/main" val="3156234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History (cont.)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3" y="2052918"/>
            <a:ext cx="7109662" cy="4195481"/>
          </a:xfrm>
        </p:spPr>
        <p:txBody>
          <a:bodyPr>
            <a:normAutofit/>
          </a:bodyPr>
          <a:lstStyle/>
          <a:p>
            <a:r>
              <a:rPr lang="en-US" sz="2400" dirty="0"/>
              <a:t>1800s: Edwin Budding created a first reel-type mower. </a:t>
            </a:r>
          </a:p>
          <a:p>
            <a:endParaRPr lang="en-US" sz="2400" dirty="0"/>
          </a:p>
          <a:p>
            <a:r>
              <a:rPr lang="en-US" sz="2400" dirty="0"/>
              <a:t>1900s: Garden Clubs of America stipulated that a proper lawn is: </a:t>
            </a:r>
            <a:br>
              <a:rPr lang="en-US" sz="2400" dirty="0"/>
            </a:br>
            <a:r>
              <a:rPr lang="en-US" sz="2400" dirty="0"/>
              <a:t>"</a:t>
            </a:r>
            <a:r>
              <a:rPr lang="en-US" sz="2400" i="1" dirty="0"/>
              <a:t>a plot with a single type of grass with no intruding weeds, kept mown at a height of an inch and a half, uniformly green, and neatly edged</a:t>
            </a:r>
            <a:r>
              <a:rPr lang="en-US" sz="2400" dirty="0"/>
              <a:t>."</a:t>
            </a:r>
          </a:p>
          <a:p>
            <a:endParaRPr lang="en-US" sz="2100" dirty="0"/>
          </a:p>
        </p:txBody>
      </p:sp>
      <p:pic>
        <p:nvPicPr>
          <p:cNvPr id="4" name="Picture 2" descr="https://i.ebayimg.com/images/g/bzUAAOSwPqRawWO~/s-l500.jpg" title="New Easy Lawn Mower Trade Card">
            <a:extLst>
              <a:ext uri="{FF2B5EF4-FFF2-40B4-BE49-F238E27FC236}">
                <a16:creationId xmlns:a16="http://schemas.microsoft.com/office/drawing/2014/main" id="{71A4444F-857E-40EC-808D-9E0F1086F7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8287" y="0"/>
            <a:ext cx="3773713" cy="6714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88970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History: 1950s-1960s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3" y="2606566"/>
            <a:ext cx="5244935" cy="3825765"/>
          </a:xfrm>
        </p:spPr>
        <p:txBody>
          <a:bodyPr>
            <a:normAutofit/>
          </a:bodyPr>
          <a:lstStyle/>
          <a:p>
            <a:r>
              <a:rPr lang="en-US" sz="2400" dirty="0"/>
              <a:t>1950s: mowers were marketed as "little cars“</a:t>
            </a:r>
          </a:p>
          <a:p>
            <a:r>
              <a:rPr lang="en-US" sz="2400" dirty="0"/>
              <a:t>1961, C.B. Mills, an agronomist, about mowers: </a:t>
            </a:r>
          </a:p>
          <a:p>
            <a:pPr marL="341313" indent="-341313">
              <a:buNone/>
            </a:pPr>
            <a:r>
              <a:rPr lang="en-US" sz="2400" dirty="0"/>
              <a:t>	"</a:t>
            </a:r>
            <a:r>
              <a:rPr lang="en-US" sz="2400" i="1" dirty="0"/>
              <a:t>Today, if all of them in a single neighborhood were started at once, the racket would be heard round the world</a:t>
            </a:r>
            <a:r>
              <a:rPr lang="en-US" sz="2400" dirty="0"/>
              <a:t>."</a:t>
            </a:r>
          </a:p>
          <a:p>
            <a:endParaRPr lang="en-US" sz="2100" dirty="0"/>
          </a:p>
        </p:txBody>
      </p:sp>
      <p:pic>
        <p:nvPicPr>
          <p:cNvPr id="1026" name="Picture 2" descr="x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5694" y="2522484"/>
            <a:ext cx="5966305" cy="4335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1104293" y="1611498"/>
            <a:ext cx="8946541" cy="8269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2400" dirty="0"/>
              <a:t>After the WWII, men used the gas-powered lawn-mowers in their yards.</a:t>
            </a:r>
            <a:endParaRPr lang="en-US" sz="2100" dirty="0"/>
          </a:p>
        </p:txBody>
      </p:sp>
    </p:spTree>
    <p:extLst>
      <p:ext uri="{BB962C8B-B14F-4D97-AF65-F5344CB8AC3E}">
        <p14:creationId xmlns:p14="http://schemas.microsoft.com/office/powerpoint/2010/main" val="20366830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History: Dust Blowers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3" y="3848100"/>
            <a:ext cx="7888288" cy="2776818"/>
          </a:xfrm>
        </p:spPr>
        <p:txBody>
          <a:bodyPr>
            <a:normAutofit/>
          </a:bodyPr>
          <a:lstStyle/>
          <a:p>
            <a:r>
              <a:rPr lang="en-US" dirty="0"/>
              <a:t>Exploded in popularity in 1970s-1980s.</a:t>
            </a:r>
          </a:p>
          <a:p>
            <a:pPr marL="0" indent="0">
              <a:buNone/>
            </a:pPr>
            <a:r>
              <a:rPr lang="en-US" dirty="0"/>
              <a:t>BUT negative environmental impact,</a:t>
            </a:r>
          </a:p>
          <a:p>
            <a:pPr marL="0" indent="0">
              <a:buNone/>
            </a:pPr>
            <a:r>
              <a:rPr lang="en-US" dirty="0"/>
              <a:t>SO they got banned in 1975 in Carmel, CA.</a:t>
            </a:r>
          </a:p>
          <a:p>
            <a:pPr marL="0" indent="0">
              <a:buNone/>
            </a:pPr>
            <a:r>
              <a:rPr lang="en-US" dirty="0"/>
              <a:t>In the mid-1990s, Echo Inc. redesigned their engines to reduce noise emissions by 75%.</a:t>
            </a:r>
          </a:p>
          <a:p>
            <a:pPr marL="0" indent="0" algn="ctr">
              <a:buNone/>
            </a:pPr>
            <a:r>
              <a:rPr lang="en-US" dirty="0"/>
              <a:t>but still…</a:t>
            </a:r>
          </a:p>
        </p:txBody>
      </p:sp>
      <p:pic>
        <p:nvPicPr>
          <p:cNvPr id="5" name="Picture 2" descr="https://media.gettyimages.com/photos/carved-wooden-sign-of-the-city-of-carmel-depicting-the-carmel-mission-picture-id525471975">
            <a:extLst>
              <a:ext uri="{FF2B5EF4-FFF2-40B4-BE49-F238E27FC236}">
                <a16:creationId xmlns:a16="http://schemas.microsoft.com/office/drawing/2014/main" id="{B9C164EA-F6E6-4B98-8BFC-6A6F6E43DA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1601" y="4594109"/>
            <a:ext cx="3022600" cy="2030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echo_historyImg_01.jpg">
            <a:extLst>
              <a:ext uri="{FF2B5EF4-FFF2-40B4-BE49-F238E27FC236}">
                <a16:creationId xmlns:a16="http://schemas.microsoft.com/office/drawing/2014/main" id="{04AA9A0B-9423-4692-BC80-04A89F82B3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158" y="1416984"/>
            <a:ext cx="2190750" cy="219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CFC287B-C3A3-460E-8F84-2A33500F8978}"/>
              </a:ext>
            </a:extLst>
          </p:cNvPr>
          <p:cNvSpPr txBox="1">
            <a:spLocks/>
          </p:cNvSpPr>
          <p:nvPr/>
        </p:nvSpPr>
        <p:spPr>
          <a:xfrm>
            <a:off x="3708400" y="1329018"/>
            <a:ext cx="7620001" cy="23666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dirty="0"/>
              <a:t>Once upon a time, there was a crop duster, </a:t>
            </a:r>
            <a:br>
              <a:rPr lang="en-US" dirty="0"/>
            </a:br>
            <a:r>
              <a:rPr lang="en-US" dirty="0"/>
              <a:t>designed to spray pesticides in plant nurseries.</a:t>
            </a:r>
          </a:p>
          <a:p>
            <a:pPr lvl="1"/>
            <a:r>
              <a:rPr lang="en-US" dirty="0"/>
              <a:t>by Japanese-based Kyoritsu </a:t>
            </a:r>
            <a:r>
              <a:rPr lang="en-US" dirty="0" err="1"/>
              <a:t>Noki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In United States – renamed to Echo Inc.</a:t>
            </a:r>
          </a:p>
          <a:p>
            <a:r>
              <a:rPr lang="en-US" dirty="0"/>
              <a:t>Then, users removed pesticides from the tank </a:t>
            </a:r>
            <a:br>
              <a:rPr lang="en-US" dirty="0"/>
            </a:br>
            <a:r>
              <a:rPr lang="en-US" dirty="0"/>
              <a:t>and used the sprayer to move leaves and debris.</a:t>
            </a:r>
          </a:p>
        </p:txBody>
      </p:sp>
    </p:spTree>
    <p:extLst>
      <p:ext uri="{BB962C8B-B14F-4D97-AF65-F5344CB8AC3E}">
        <p14:creationId xmlns:p14="http://schemas.microsoft.com/office/powerpoint/2010/main" val="28159648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History: Today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100" dirty="0"/>
              <a:t>American obsession with lawns is a big business:</a:t>
            </a:r>
          </a:p>
          <a:p>
            <a:pPr lvl="1"/>
            <a:r>
              <a:rPr lang="en-US" sz="1900" dirty="0"/>
              <a:t>Lawns cover 40 million acres, 4x more than of irrigated corn. (Diep)</a:t>
            </a:r>
          </a:p>
          <a:p>
            <a:pPr lvl="1"/>
            <a:r>
              <a:rPr lang="en-US" sz="1900" dirty="0"/>
              <a:t>Yearly, Americans spend more than $40 billion on lawn care (Steinberg 5) </a:t>
            </a:r>
            <a:br>
              <a:rPr lang="en-US" sz="1900" dirty="0"/>
            </a:br>
            <a:r>
              <a:rPr lang="en-US" sz="1900" dirty="0"/>
              <a:t>more expensive than growing corn, rice, or sugarcane.</a:t>
            </a:r>
            <a:endParaRPr lang="en-US" sz="1400" dirty="0"/>
          </a:p>
          <a:p>
            <a:pPr>
              <a:spcBef>
                <a:spcPts val="0"/>
              </a:spcBef>
            </a:pPr>
            <a:endParaRPr lang="en-US" sz="1600" dirty="0"/>
          </a:p>
          <a:p>
            <a:pPr>
              <a:spcBef>
                <a:spcPts val="0"/>
              </a:spcBef>
            </a:pPr>
            <a:endParaRPr lang="en-US" sz="1600" dirty="0"/>
          </a:p>
          <a:p>
            <a:pPr>
              <a:spcBef>
                <a:spcPts val="0"/>
              </a:spcBef>
            </a:pPr>
            <a:endParaRPr lang="en-US" sz="1600" dirty="0"/>
          </a:p>
          <a:p>
            <a:r>
              <a:rPr lang="en-US" sz="2100" dirty="0"/>
              <a:t>Lawn equipment is a big contributor</a:t>
            </a:r>
            <a:br>
              <a:rPr lang="en-US" sz="2100" dirty="0"/>
            </a:br>
            <a:r>
              <a:rPr lang="en-US" sz="2100" dirty="0"/>
              <a:t>to the pollution problem.</a:t>
            </a:r>
          </a:p>
        </p:txBody>
      </p:sp>
      <p:pic>
        <p:nvPicPr>
          <p:cNvPr id="2050" name="Picture 2" descr="https://www.anxiety-treatments.com/&#10;obsessive-compulsive-disorder-ocd&#10;" title="Obsessive Compulsive Disorder: Anxious Man Cutting Grass with Scissor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5355" y="4533899"/>
            <a:ext cx="4286250" cy="2324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293DCC5-85B7-4DC1-8207-ADB14AEC24E4}"/>
              </a:ext>
            </a:extLst>
          </p:cNvPr>
          <p:cNvCxnSpPr/>
          <p:nvPr/>
        </p:nvCxnSpPr>
        <p:spPr>
          <a:xfrm>
            <a:off x="3573194" y="3390314"/>
            <a:ext cx="88626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59586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Costs: Health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435655" y="1853248"/>
            <a:ext cx="5674859" cy="3741738"/>
          </a:xfrm>
        </p:spPr>
        <p:txBody>
          <a:bodyPr>
            <a:normAutofit/>
          </a:bodyPr>
          <a:lstStyle/>
          <a:p>
            <a:r>
              <a:rPr lang="en-US" sz="2000" dirty="0"/>
              <a:t>asthma</a:t>
            </a:r>
          </a:p>
          <a:p>
            <a:r>
              <a:rPr lang="en-US" sz="2000" dirty="0"/>
              <a:t>respiratory disease</a:t>
            </a:r>
          </a:p>
          <a:p>
            <a:r>
              <a:rPr lang="en-US" sz="2000" dirty="0"/>
              <a:t>chronic obstructive pulmonary disease</a:t>
            </a:r>
          </a:p>
          <a:p>
            <a:r>
              <a:rPr lang="en-US" sz="2000" dirty="0"/>
              <a:t>lung cancer</a:t>
            </a:r>
          </a:p>
          <a:p>
            <a:r>
              <a:rPr lang="en-US" sz="2000" dirty="0"/>
              <a:t>cardiovascular disease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35655" y="4059419"/>
            <a:ext cx="5050746" cy="2467505"/>
          </a:xfrm>
        </p:spPr>
        <p:txBody>
          <a:bodyPr>
            <a:normAutofit/>
          </a:bodyPr>
          <a:lstStyle/>
          <a:p>
            <a:r>
              <a:rPr lang="en-US" sz="2000" dirty="0"/>
              <a:t>hypertension (due to noise) </a:t>
            </a:r>
          </a:p>
          <a:p>
            <a:r>
              <a:rPr lang="en-US" sz="2000" dirty="0"/>
              <a:t>neurologic disorders</a:t>
            </a:r>
          </a:p>
          <a:p>
            <a:r>
              <a:rPr lang="en-US" sz="2000" dirty="0"/>
              <a:t>effects on prenatal development</a:t>
            </a:r>
            <a:br>
              <a:rPr lang="en-US" sz="2000" dirty="0"/>
            </a:br>
            <a:r>
              <a:rPr lang="en-US" sz="2000" dirty="0"/>
              <a:t>(lower IQ, nervous system disorders)</a:t>
            </a:r>
          </a:p>
          <a:p>
            <a:r>
              <a:rPr lang="en-US" sz="2000" dirty="0"/>
              <a:t>premature births</a:t>
            </a:r>
          </a:p>
          <a:p>
            <a:r>
              <a:rPr lang="en-US" sz="2000" dirty="0"/>
              <a:t>hearing loss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9161672-8A03-4827-A6F8-B4C25D9D4D9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13" b="29639"/>
          <a:stretch/>
        </p:blipFill>
        <p:spPr>
          <a:xfrm>
            <a:off x="6525204" y="0"/>
            <a:ext cx="5158796" cy="4259671"/>
          </a:xfrm>
          <a:prstGeom prst="rect">
            <a:avLst/>
          </a:prstGeom>
        </p:spPr>
      </p:pic>
      <p:pic>
        <p:nvPicPr>
          <p:cNvPr id="8" name="Picture 6" descr="Image result for asthma air pollution">
            <a:extLst>
              <a:ext uri="{FF2B5EF4-FFF2-40B4-BE49-F238E27FC236}">
                <a16:creationId xmlns:a16="http://schemas.microsoft.com/office/drawing/2014/main" id="{F8151281-83F6-47CE-996F-9FF662D4C1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404225" y="5027412"/>
            <a:ext cx="1747983" cy="1709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Related image">
            <a:extLst>
              <a:ext uri="{FF2B5EF4-FFF2-40B4-BE49-F238E27FC236}">
                <a16:creationId xmlns:a16="http://schemas.microsoft.com/office/drawing/2014/main" id="{B86D8572-12DB-4711-9DC7-FCBF5BA46D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496188" y="4885430"/>
            <a:ext cx="2386942" cy="1851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BEF586F-2A8D-4FEB-957B-857D7268256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050833" y="5291482"/>
            <a:ext cx="2081485" cy="1322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703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Costs: Health (cont.)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1542446" y="1865948"/>
            <a:ext cx="4013751" cy="576262"/>
          </a:xfrm>
        </p:spPr>
        <p:txBody>
          <a:bodyPr/>
          <a:lstStyle/>
          <a:p>
            <a:r>
              <a:rPr lang="en-US" dirty="0"/>
              <a:t>Chemicals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1485899" y="2481262"/>
            <a:ext cx="4331923" cy="4097338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dirty="0"/>
              <a:t>Carbon monoxide (CO)</a:t>
            </a:r>
            <a:br>
              <a:rPr lang="en-US" dirty="0"/>
            </a:br>
            <a:endParaRPr lang="en-US" dirty="0"/>
          </a:p>
          <a:p>
            <a:r>
              <a:rPr lang="en-US" dirty="0"/>
              <a:t>Benzene, 1,3-butadiene, formaldehyde</a:t>
            </a:r>
            <a:br>
              <a:rPr lang="en-US" dirty="0"/>
            </a:br>
            <a:endParaRPr lang="en-US" dirty="0"/>
          </a:p>
          <a:p>
            <a:r>
              <a:rPr lang="en-US" dirty="0"/>
              <a:t>Volatile organic compounds</a:t>
            </a:r>
            <a:br>
              <a:rPr lang="en-US" dirty="0"/>
            </a:br>
            <a:r>
              <a:rPr lang="en-US" sz="1600" dirty="0"/>
              <a:t>VOC + NOx </a:t>
            </a:r>
            <a:r>
              <a:rPr lang="en-US" sz="1600" spc="-150" baseline="10000" dirty="0">
                <a:sym typeface="Wingdings" panose="05000000000000000000" pitchFamily="2" charset="2"/>
              </a:rPr>
              <a:t>---</a:t>
            </a:r>
            <a:r>
              <a:rPr lang="en-US" sz="1600" spc="-150" dirty="0">
                <a:sym typeface="Wingdings" panose="05000000000000000000" pitchFamily="2" charset="2"/>
              </a:rPr>
              <a:t>&gt;</a:t>
            </a:r>
            <a:r>
              <a:rPr lang="en-US" sz="1600" dirty="0">
                <a:sym typeface="Wingdings" panose="05000000000000000000" pitchFamily="2" charset="2"/>
              </a:rPr>
              <a:t> </a:t>
            </a:r>
            <a:r>
              <a:rPr lang="en-US" sz="1600" dirty="0"/>
              <a:t>ground-level ozone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  <a:p>
            <a:r>
              <a:rPr lang="en-US" dirty="0"/>
              <a:t>Peroxyacetyl  nitrate (PAN)</a:t>
            </a:r>
            <a:br>
              <a:rPr lang="en-US" dirty="0"/>
            </a:br>
            <a:endParaRPr lang="en-US" dirty="0"/>
          </a:p>
          <a:p>
            <a:r>
              <a:rPr lang="en-US" dirty="0"/>
              <a:t>Dust: mold, spores, pollen, pesticides, toxic metals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9301" y="1905000"/>
            <a:ext cx="2489199" cy="576262"/>
          </a:xfrm>
        </p:spPr>
        <p:txBody>
          <a:bodyPr/>
          <a:lstStyle/>
          <a:p>
            <a:r>
              <a:rPr lang="en-US" dirty="0"/>
              <a:t>Effects</a:t>
            </a:r>
          </a:p>
        </p:txBody>
      </p:sp>
      <p:pic>
        <p:nvPicPr>
          <p:cNvPr id="3076" name="Picture 4" descr="Image result for brown smoke transparent pn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BF9D5F">
                  <a:alpha val="96078"/>
                </a:srgbClr>
              </a:clrFrom>
              <a:clrTo>
                <a:srgbClr val="BF9D5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137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9000" y="3"/>
            <a:ext cx="8584514" cy="2973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6"/>
          <p:cNvSpPr>
            <a:spLocks noGrp="1"/>
          </p:cNvSpPr>
          <p:nvPr>
            <p:ph sz="quarter" idx="4"/>
          </p:nvPr>
        </p:nvSpPr>
        <p:spPr>
          <a:xfrm>
            <a:off x="5829300" y="2481262"/>
            <a:ext cx="3957107" cy="4097338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dirty="0"/>
              <a:t>Heart problems.</a:t>
            </a:r>
            <a:br>
              <a:rPr lang="en-US" dirty="0"/>
            </a:br>
            <a:endParaRPr lang="en-US" dirty="0"/>
          </a:p>
          <a:p>
            <a:r>
              <a:rPr lang="en-US" dirty="0"/>
              <a:t>Cancers: </a:t>
            </a:r>
            <a:br>
              <a:rPr lang="en-US" dirty="0"/>
            </a:br>
            <a:r>
              <a:rPr lang="en-US" dirty="0"/>
              <a:t>lymphomas, leukemias, etc.</a:t>
            </a:r>
          </a:p>
          <a:p>
            <a:pPr>
              <a:spcBef>
                <a:spcPts val="0"/>
              </a:spcBef>
            </a:pPr>
            <a:endParaRPr lang="en-US" dirty="0"/>
          </a:p>
          <a:p>
            <a:r>
              <a:rPr lang="en-US" dirty="0"/>
              <a:t>Heart and lung diseases</a:t>
            </a:r>
          </a:p>
          <a:p>
            <a:pPr>
              <a:lnSpc>
                <a:spcPct val="150000"/>
              </a:lnSpc>
            </a:pPr>
            <a:endParaRPr lang="en-US" dirty="0"/>
          </a:p>
          <a:p>
            <a:r>
              <a:rPr lang="en-US" dirty="0"/>
              <a:t>Eye irritation</a:t>
            </a:r>
            <a:br>
              <a:rPr lang="en-US" dirty="0"/>
            </a:br>
            <a:endParaRPr lang="en-US" dirty="0"/>
          </a:p>
          <a:p>
            <a:r>
              <a:rPr lang="en-US" dirty="0"/>
              <a:t>Allergies, organ failure,</a:t>
            </a:r>
            <a:br>
              <a:rPr lang="en-US" dirty="0"/>
            </a:br>
            <a:r>
              <a:rPr lang="en-US" dirty="0"/>
              <a:t>lower IQ in children</a:t>
            </a:r>
          </a:p>
        </p:txBody>
      </p:sp>
      <p:pic>
        <p:nvPicPr>
          <p:cNvPr id="2050" name="Picture 2" descr="Warm and sunny with a big slice of ozone on the menu Friday in the Baton Rouge area _lowres">
            <a:extLst>
              <a:ext uri="{FF2B5EF4-FFF2-40B4-BE49-F238E27FC236}">
                <a16:creationId xmlns:a16="http://schemas.microsoft.com/office/drawing/2014/main" id="{A1CED719-63A7-4330-9A53-B769E88585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462736" y="4051006"/>
            <a:ext cx="2838128" cy="285490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c8.alamy.com/comp/D0JCTF/man-mowing-grass-with-a-mechanical-trimmer-D0JCTF.jpg">
            <a:extLst>
              <a:ext uri="{FF2B5EF4-FFF2-40B4-BE49-F238E27FC236}">
                <a16:creationId xmlns:a16="http://schemas.microsoft.com/office/drawing/2014/main" id="{7EAAF58F-FDB1-4DD7-9B5B-6DA4ECED68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657624" y="-92364"/>
            <a:ext cx="2643240" cy="288648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leaf blowers reno nv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3262" y="0"/>
            <a:ext cx="2176455" cy="140381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Image may contain: one or more people">
            <a:extLst>
              <a:ext uri="{FF2B5EF4-FFF2-40B4-BE49-F238E27FC236}">
                <a16:creationId xmlns:a16="http://schemas.microsoft.com/office/drawing/2014/main" id="{DAD4760E-4613-4F98-8653-AD019E3936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53" t="2256" r="1281"/>
          <a:stretch/>
        </p:blipFill>
        <p:spPr bwMode="auto">
          <a:xfrm>
            <a:off x="0" y="3888581"/>
            <a:ext cx="1141266" cy="1282700"/>
          </a:xfrm>
          <a:prstGeom prst="rect">
            <a:avLst/>
          </a:prstGeom>
          <a:noFill/>
          <a:effectLst>
            <a:glow rad="139700">
              <a:schemeClr val="accent4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958102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1641</TotalTime>
  <Words>767</Words>
  <Application>Microsoft Office PowerPoint</Application>
  <PresentationFormat>Widescreen</PresentationFormat>
  <Paragraphs>216</Paragraphs>
  <Slides>29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6" baseType="lpstr">
      <vt:lpstr>Arial</vt:lpstr>
      <vt:lpstr>Century Gothic</vt:lpstr>
      <vt:lpstr>Open Sans</vt:lpstr>
      <vt:lpstr>Times New Roman</vt:lpstr>
      <vt:lpstr>Wingdings</vt:lpstr>
      <vt:lpstr>Wingdings 3</vt:lpstr>
      <vt:lpstr>Ion</vt:lpstr>
      <vt:lpstr>American  Lawn Care Insanity</vt:lpstr>
      <vt:lpstr>Thesis</vt:lpstr>
      <vt:lpstr>History</vt:lpstr>
      <vt:lpstr>History (cont.)</vt:lpstr>
      <vt:lpstr>History: 1950s-1960s</vt:lpstr>
      <vt:lpstr>History: Dust Blowers</vt:lpstr>
      <vt:lpstr>History: Today</vt:lpstr>
      <vt:lpstr>Costs: Health</vt:lpstr>
      <vt:lpstr>Costs: Health (cont.)</vt:lpstr>
      <vt:lpstr>Costs: Legal</vt:lpstr>
      <vt:lpstr>Costs: Legal (cont.)</vt:lpstr>
      <vt:lpstr>Costs: Legal (cont.)</vt:lpstr>
      <vt:lpstr>Costs: Financial</vt:lpstr>
      <vt:lpstr>Costs: Ecological</vt:lpstr>
      <vt:lpstr>Costs: Ecological (cont.)</vt:lpstr>
      <vt:lpstr>Costs: Ecological (cont)</vt:lpstr>
      <vt:lpstr>Causes: Technical 2-stroke engines</vt:lpstr>
      <vt:lpstr>Causes: Technical 2-stroke engines (cont.)</vt:lpstr>
      <vt:lpstr>Causes: Human-Based</vt:lpstr>
      <vt:lpstr>Causes: Human-Based (cont.)</vt:lpstr>
      <vt:lpstr>Causes: Human-Based (cont.)</vt:lpstr>
      <vt:lpstr>On the Other Side: Anything Good?</vt:lpstr>
      <vt:lpstr>Solutions: Reconsider the Landscape</vt:lpstr>
      <vt:lpstr>Solutions: Switch the Tools</vt:lpstr>
      <vt:lpstr>Solutions: Switch the Tools (cont.)</vt:lpstr>
      <vt:lpstr>Solutions: Live and Let Live</vt:lpstr>
      <vt:lpstr>Solutions: Live and Let Live (cont.)</vt:lpstr>
      <vt:lpstr>Voting: Which lawn is better?</vt:lpstr>
      <vt:lpstr>Questions?</vt:lpstr>
    </vt:vector>
  </TitlesOfParts>
  <Company>Riverside Community College District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Administrator</dc:creator>
  <cp:lastModifiedBy>adultall</cp:lastModifiedBy>
  <cp:revision>148</cp:revision>
  <dcterms:created xsi:type="dcterms:W3CDTF">2018-04-19T00:15:28Z</dcterms:created>
  <dcterms:modified xsi:type="dcterms:W3CDTF">2018-11-11T01:01:51Z</dcterms:modified>
</cp:coreProperties>
</file>